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7" r:id="rId2"/>
    <p:sldId id="339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341" r:id="rId18"/>
    <p:sldId id="340" r:id="rId19"/>
    <p:sldId id="342" r:id="rId20"/>
    <p:sldId id="332" r:id="rId21"/>
    <p:sldId id="277" r:id="rId22"/>
    <p:sldId id="343" r:id="rId23"/>
    <p:sldId id="279" r:id="rId24"/>
    <p:sldId id="337" r:id="rId25"/>
    <p:sldId id="338" r:id="rId26"/>
    <p:sldId id="336" r:id="rId27"/>
    <p:sldId id="344" r:id="rId28"/>
    <p:sldId id="281" r:id="rId29"/>
    <p:sldId id="282" r:id="rId30"/>
    <p:sldId id="302" r:id="rId31"/>
    <p:sldId id="283" r:id="rId32"/>
    <p:sldId id="285" r:id="rId33"/>
    <p:sldId id="286" r:id="rId34"/>
    <p:sldId id="345" r:id="rId35"/>
    <p:sldId id="288" r:id="rId36"/>
    <p:sldId id="346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9" r:id="rId46"/>
    <p:sldId id="298" r:id="rId47"/>
    <p:sldId id="300" r:id="rId48"/>
    <p:sldId id="301" r:id="rId49"/>
    <p:sldId id="304" r:id="rId50"/>
    <p:sldId id="348" r:id="rId51"/>
    <p:sldId id="306" r:id="rId52"/>
    <p:sldId id="307" r:id="rId53"/>
    <p:sldId id="308" r:id="rId54"/>
    <p:sldId id="309" r:id="rId55"/>
    <p:sldId id="310" r:id="rId56"/>
    <p:sldId id="311" r:id="rId57"/>
    <p:sldId id="334" r:id="rId58"/>
    <p:sldId id="312" r:id="rId59"/>
    <p:sldId id="314" r:id="rId60"/>
    <p:sldId id="315" r:id="rId61"/>
    <p:sldId id="347" r:id="rId62"/>
    <p:sldId id="318" r:id="rId63"/>
    <p:sldId id="317" r:id="rId64"/>
    <p:sldId id="316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04" autoAdjust="0"/>
  </p:normalViewPr>
  <p:slideViewPr>
    <p:cSldViewPr>
      <p:cViewPr>
        <p:scale>
          <a:sx n="80" d="100"/>
          <a:sy n="80" d="100"/>
        </p:scale>
        <p:origin x="-1450" y="-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11030"/>
    </p:cViewPr>
  </p:sorterViewPr>
  <p:notesViewPr>
    <p:cSldViewPr>
      <p:cViewPr varScale="1">
        <p:scale>
          <a:sx n="59" d="100"/>
          <a:sy n="59" d="100"/>
        </p:scale>
        <p:origin x="-3202" y="-7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Relationship Id="rId5" Type="http://schemas.openxmlformats.org/officeDocument/2006/relationships/image" Target="../media/image143.wmf"/><Relationship Id="rId4" Type="http://schemas.openxmlformats.org/officeDocument/2006/relationships/image" Target="../media/image14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7.wmf"/><Relationship Id="rId4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 dirty="0" smtClean="0"/>
              <a:t>Course4.0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8F3743-982F-4892-A08F-2A9497A9DD3D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3B35177-9B2A-4C35-BFED-016DE2A7ECF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38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A0819F4-D352-490F-BE38-07A1EC4225C3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D373FC7-52E1-481D-8F8A-C302C935A19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1058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778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15ABA43-AE7E-495C-9F58-45D45F7EB059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99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566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15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976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52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49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49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06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130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080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713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459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727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96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788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C5F2740-C278-4CAC-8537-DA610E51F1CA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964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696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647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853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5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943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551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143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117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239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46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070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85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03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885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55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40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362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3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945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89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3170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79876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0AB3F35-3614-4A68-8CFC-D5BEB38A4FF9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0900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D3BAE8-0351-47D3-B8F5-E4ABE9E35701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157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725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0900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D3BAE8-0351-47D3-B8F5-E4ABE9E35701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107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5828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16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58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33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0031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52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6118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549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2064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8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705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5921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369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9644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9674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7791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171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059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29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693B59F-DFDF-4A4B-9487-54305766B50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41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7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37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9BF40-C01E-4F59-BD10-B2BAD8130FB2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F42E-5A7D-439E-A169-2B201E2E91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5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63A9B-F05E-417E-A098-926BF3F25685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2E118-9DDE-45A4-B525-48F19E6C435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91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6158E-FDBF-4C30-87B8-B3BBA44DDDAD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76003-BEDB-478C-B809-3064152338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68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EC7D1-342B-46CC-B127-5D8629BB14C7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48346-9A2D-49A5-8E86-F2E15A4632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67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BF1CF-0611-4166-8C86-B34A7C75C6AB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86D3B-93D4-4976-AC2A-9FCB5BEFA1C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03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F5256-5DB9-4E0C-B9B0-D15CF477423F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3823C-ACAA-4E88-A01F-ECA2DDB2C7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20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24125-FCAC-4292-B287-BCCD08BF4AEF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55701-382B-476A-91CB-F10414AEFC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47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8E61E-7BF4-4502-8339-845FC36CA55C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96F6D-F4D6-4B98-A733-5D2324D8CA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38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AF666-55E3-4EB3-A0AF-8E4974E07DB5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ECF8F-7FCF-4CD8-BFB7-5F8A5A9471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46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7E428-6986-427E-99A2-83E793094C3D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C9FEB-DD79-4721-8C32-6FA9EAC3504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23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D800F-84FF-407B-9967-2EE5C460BAA9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4DC0F-0C05-40C9-B557-2689FB3977A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70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4DD60E-6FAA-46F2-95E0-0D33D405C798}" type="datetimeFigureOut">
              <a:rPr lang="zh-TW" altLang="en-US"/>
              <a:pPr>
                <a:defRPr/>
              </a:pPr>
              <a:t>2015/3/20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77672F-1D08-48FF-A88B-80314DBCC4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1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14.xml"/><Relationship Id="rId21" Type="http://schemas.openxmlformats.org/officeDocument/2006/relationships/oleObject" Target="../embeddings/oleObject19.bin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png"/><Relationship Id="rId20" Type="http://schemas.openxmlformats.org/officeDocument/2006/relationships/image" Target="../media/image31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28.wmf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50.png"/><Relationship Id="rId19" Type="http://schemas.openxmlformats.org/officeDocument/2006/relationships/image" Target="../media/image60.png"/><Relationship Id="rId4" Type="http://schemas.openxmlformats.org/officeDocument/2006/relationships/image" Target="../media/image29.jpg"/><Relationship Id="rId9" Type="http://schemas.openxmlformats.org/officeDocument/2006/relationships/image" Target="../media/image49.png"/><Relationship Id="rId14" Type="http://schemas.openxmlformats.org/officeDocument/2006/relationships/image" Target="../media/image30.png"/><Relationship Id="rId22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2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jp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35.wmf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5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34.png"/><Relationship Id="rId17" Type="http://schemas.openxmlformats.org/officeDocument/2006/relationships/image" Target="../media/image4.jpg"/><Relationship Id="rId25" Type="http://schemas.openxmlformats.org/officeDocument/2006/relationships/image" Target="../media/image63.png"/><Relationship Id="rId2" Type="http://schemas.openxmlformats.org/officeDocument/2006/relationships/image" Target="../media/image2.jpg"/><Relationship Id="rId16" Type="http://schemas.openxmlformats.org/officeDocument/2006/relationships/image" Target="../media/image3.jp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3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36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7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8.jpeg"/><Relationship Id="rId5" Type="http://schemas.openxmlformats.org/officeDocument/2006/relationships/image" Target="../media/image55.wmf"/><Relationship Id="rId10" Type="http://schemas.openxmlformats.org/officeDocument/2006/relationships/image" Target="../media/image57.wmf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3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9.jpg"/><Relationship Id="rId11" Type="http://schemas.openxmlformats.org/officeDocument/2006/relationships/image" Target="../media/image89.png"/><Relationship Id="rId5" Type="http://schemas.openxmlformats.org/officeDocument/2006/relationships/image" Target="../media/image78.wmf"/><Relationship Id="rId10" Type="http://schemas.openxmlformats.org/officeDocument/2006/relationships/image" Target="../media/image88.png"/><Relationship Id="rId4" Type="http://schemas.openxmlformats.org/officeDocument/2006/relationships/oleObject" Target="../embeddings/oleObject37.bin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1.jpg"/><Relationship Id="rId11" Type="http://schemas.openxmlformats.org/officeDocument/2006/relationships/image" Target="../media/image96.png"/><Relationship Id="rId5" Type="http://schemas.openxmlformats.org/officeDocument/2006/relationships/image" Target="../media/image80.wmf"/><Relationship Id="rId10" Type="http://schemas.openxmlformats.org/officeDocument/2006/relationships/image" Target="../media/image95.png"/><Relationship Id="rId4" Type="http://schemas.openxmlformats.org/officeDocument/2006/relationships/oleObject" Target="../embeddings/oleObject38.bin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3.png"/><Relationship Id="rId5" Type="http://schemas.openxmlformats.org/officeDocument/2006/relationships/image" Target="../media/image82.wmf"/><Relationship Id="rId4" Type="http://schemas.openxmlformats.org/officeDocument/2006/relationships/oleObject" Target="../embeddings/oleObject3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5.jpg"/><Relationship Id="rId11" Type="http://schemas.openxmlformats.org/officeDocument/2006/relationships/image" Target="../media/image106.png"/><Relationship Id="rId5" Type="http://schemas.openxmlformats.org/officeDocument/2006/relationships/image" Target="../media/image94.wmf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oleObject" Target="../embeddings/oleObject40.bin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97.jp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98.wmf"/><Relationship Id="rId4" Type="http://schemas.openxmlformats.org/officeDocument/2006/relationships/oleObject" Target="../embeddings/oleObject4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01.jp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17.png"/><Relationship Id="rId4" Type="http://schemas.openxmlformats.org/officeDocument/2006/relationships/image" Target="../media/image10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4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36.wmf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90.png"/><Relationship Id="rId12" Type="http://schemas.openxmlformats.org/officeDocument/2006/relationships/image" Target="../media/image154.png"/><Relationship Id="rId1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9.png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8.png"/><Relationship Id="rId10" Type="http://schemas.openxmlformats.org/officeDocument/2006/relationships/image" Target="../media/image152.png"/><Relationship Id="rId4" Type="http://schemas.openxmlformats.org/officeDocument/2006/relationships/image" Target="../media/image137.jp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143.wmf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40.wmf"/><Relationship Id="rId12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142.wmf"/><Relationship Id="rId5" Type="http://schemas.openxmlformats.org/officeDocument/2006/relationships/image" Target="../media/image139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14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44.jp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24" Type="http://schemas.openxmlformats.org/officeDocument/2006/relationships/image" Target="../media/image187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45.jp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000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57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146.jpg"/><Relationship Id="rId9" Type="http://schemas.openxmlformats.org/officeDocument/2006/relationships/image" Target="../media/image2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0.png"/><Relationship Id="rId5" Type="http://schemas.openxmlformats.org/officeDocument/2006/relationships/image" Target="../media/image161.png"/><Relationship Id="rId4" Type="http://schemas.openxmlformats.org/officeDocument/2006/relationships/image" Target="../media/image11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52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19.png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50.jpg"/><Relationship Id="rId11" Type="http://schemas.openxmlformats.org/officeDocument/2006/relationships/image" Target="../media/image1420.png"/><Relationship Id="rId5" Type="http://schemas.openxmlformats.org/officeDocument/2006/relationships/image" Target="../media/image149.wmf"/><Relationship Id="rId10" Type="http://schemas.openxmlformats.org/officeDocument/2006/relationships/image" Target="../media/image222.png"/><Relationship Id="rId4" Type="http://schemas.openxmlformats.org/officeDocument/2006/relationships/oleObject" Target="../embeddings/oleObject53.bin"/><Relationship Id="rId9" Type="http://schemas.openxmlformats.org/officeDocument/2006/relationships/image" Target="../media/image2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5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8.png"/><Relationship Id="rId1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155.jpg"/><Relationship Id="rId12" Type="http://schemas.openxmlformats.org/officeDocument/2006/relationships/image" Target="../media/image156.jp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jpg"/><Relationship Id="rId11" Type="http://schemas.openxmlformats.org/officeDocument/2006/relationships/image" Target="../media/image310.png"/><Relationship Id="rId5" Type="http://schemas.openxmlformats.org/officeDocument/2006/relationships/image" Target="../media/image153.jpg"/><Relationship Id="rId15" Type="http://schemas.openxmlformats.org/officeDocument/2006/relationships/image" Target="../media/image20.png"/><Relationship Id="rId10" Type="http://schemas.openxmlformats.org/officeDocument/2006/relationships/image" Target="../media/image300.png"/><Relationship Id="rId19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5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5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58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65.jp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213.png"/><Relationship Id="rId3" Type="http://schemas.openxmlformats.org/officeDocument/2006/relationships/image" Target="../media/image168.jpg"/><Relationship Id="rId7" Type="http://schemas.openxmlformats.org/officeDocument/2006/relationships/image" Target="../media/image165.pn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03.png"/><Relationship Id="rId15" Type="http://schemas.openxmlformats.org/officeDocument/2006/relationships/image" Target="../media/image1570.png"/><Relationship Id="rId10" Type="http://schemas.openxmlformats.org/officeDocument/2006/relationships/image" Target="../media/image149.png"/><Relationship Id="rId4" Type="http://schemas.openxmlformats.org/officeDocument/2006/relationships/image" Target="../media/image164.png"/><Relationship Id="rId9" Type="http://schemas.openxmlformats.org/officeDocument/2006/relationships/image" Target="../media/image1880.png"/><Relationship Id="rId14" Type="http://schemas.openxmlformats.org/officeDocument/2006/relationships/image" Target="../media/image2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60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0.jp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232.png"/><Relationship Id="rId5" Type="http://schemas.openxmlformats.org/officeDocument/2006/relationships/image" Target="../media/image225.png"/><Relationship Id="rId10" Type="http://schemas.openxmlformats.org/officeDocument/2006/relationships/image" Target="../media/image1620.png"/><Relationship Id="rId4" Type="http://schemas.openxmlformats.org/officeDocument/2006/relationships/image" Target="../media/image223.png"/><Relationship Id="rId9" Type="http://schemas.openxmlformats.org/officeDocument/2006/relationships/image" Target="../media/image17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jpg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61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219.png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50.jpg"/><Relationship Id="rId11" Type="http://schemas.openxmlformats.org/officeDocument/2006/relationships/image" Target="../media/image1420.png"/><Relationship Id="rId5" Type="http://schemas.openxmlformats.org/officeDocument/2006/relationships/image" Target="../media/image149.wmf"/><Relationship Id="rId10" Type="http://schemas.openxmlformats.org/officeDocument/2006/relationships/image" Target="../media/image222.png"/><Relationship Id="rId4" Type="http://schemas.openxmlformats.org/officeDocument/2006/relationships/oleObject" Target="../embeddings/oleObject62.bin"/><Relationship Id="rId9" Type="http://schemas.openxmlformats.org/officeDocument/2006/relationships/image" Target="../media/image22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173.jp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17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12.jpg"/><Relationship Id="rId9" Type="http://schemas.openxmlformats.org/officeDocument/2006/relationships/image" Target="../media/image2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213.wmf"/><Relationship Id="rId4" Type="http://schemas.openxmlformats.org/officeDocument/2006/relationships/oleObject" Target="../embeddings/oleObject6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214.wmf"/><Relationship Id="rId4" Type="http://schemas.openxmlformats.org/officeDocument/2006/relationships/oleObject" Target="../embeddings/oleObject6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jpe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15.wmf"/><Relationship Id="rId4" Type="http://schemas.openxmlformats.org/officeDocument/2006/relationships/oleObject" Target="../embeddings/oleObject6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66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2.png"/><Relationship Id="rId4" Type="http://schemas.openxmlformats.org/officeDocument/2006/relationships/image" Target="../media/image2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218.wmf"/><Relationship Id="rId4" Type="http://schemas.openxmlformats.org/officeDocument/2006/relationships/oleObject" Target="../embeddings/oleObject6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1438" y="1196975"/>
            <a:ext cx="8963025" cy="719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51" name="矩形 4"/>
          <p:cNvSpPr>
            <a:spLocks noChangeArrowheads="1"/>
          </p:cNvSpPr>
          <p:nvPr/>
        </p:nvSpPr>
        <p:spPr bwMode="auto">
          <a:xfrm>
            <a:off x="0" y="0"/>
            <a:ext cx="9144000" cy="202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0" lang="en-US" altLang="zh-TW" sz="4100" b="1" u="sng" dirty="0">
                <a:latin typeface="Times New Roman" pitchFamily="18" charset="0"/>
                <a:cs typeface="Times New Roman" pitchFamily="18" charset="0"/>
              </a:rPr>
              <a:t>4.0 Continuous-time Fourier Transform</a:t>
            </a:r>
            <a:endParaRPr kumimoji="0" lang="en-US" altLang="zh-TW" sz="41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2" algn="ctr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0" lang="en-US" altLang="zh-TW" sz="3600" b="1" i="1" dirty="0">
                <a:latin typeface="Times New Roman" pitchFamily="18" charset="0"/>
                <a:cs typeface="Times New Roman" pitchFamily="18" charset="0"/>
              </a:rPr>
              <a:t>4.1 From Fourier Series to Fourier Transform</a:t>
            </a:r>
          </a:p>
        </p:txBody>
      </p:sp>
      <p:sp>
        <p:nvSpPr>
          <p:cNvPr id="2052" name="矩形 6"/>
          <p:cNvSpPr>
            <a:spLocks noChangeArrowheads="1"/>
          </p:cNvSpPr>
          <p:nvPr/>
        </p:nvSpPr>
        <p:spPr bwMode="auto">
          <a:xfrm>
            <a:off x="0" y="1889125"/>
            <a:ext cx="9144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Fourier Series : for periodic signal</a:t>
            </a:r>
            <a:endParaRPr kumimoji="0" lang="zh-TW" altLang="zh-TW" sz="3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53" name="物件 7"/>
          <p:cNvGraphicFramePr>
            <a:graphicFrameLocks noChangeAspect="1"/>
          </p:cNvGraphicFramePr>
          <p:nvPr/>
        </p:nvGraphicFramePr>
        <p:xfrm>
          <a:off x="971550" y="2671763"/>
          <a:ext cx="6988175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方程式" r:id="rId4" imgW="3390900" imgH="1397000" progId="Equation.3">
                  <p:embed/>
                </p:oleObj>
              </mc:Choice>
              <mc:Fallback>
                <p:oleObj name="方程式" r:id="rId4" imgW="3390900" imgH="13970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671763"/>
                        <a:ext cx="6988175" cy="290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矩形 8"/>
          <p:cNvSpPr>
            <a:spLocks noChangeArrowheads="1"/>
          </p:cNvSpPr>
          <p:nvPr/>
        </p:nvSpPr>
        <p:spPr bwMode="auto">
          <a:xfrm>
            <a:off x="0" y="57038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9144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3.6, 3.7, p.193, 195, Fig, 4.2, p.286 of text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6237288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aperiodic :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  <a:sym typeface="Symbol"/>
              </a:rPr>
              <a:t>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  <a:sym typeface="Symbol"/>
              </a:rPr>
              <a:t>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0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24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)=0 for |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| &gt;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as</a:t>
            </a:r>
            <a:endParaRPr kumimoji="0" lang="en-US" altLang="zh-TW" sz="2600" kern="100" dirty="0">
              <a:solidFill>
                <a:prstClr val="black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12291" name="物件 2"/>
          <p:cNvGraphicFramePr>
            <a:graphicFrameLocks noChangeAspect="1"/>
          </p:cNvGraphicFramePr>
          <p:nvPr/>
        </p:nvGraphicFramePr>
        <p:xfrm>
          <a:off x="1841500" y="1239838"/>
          <a:ext cx="46751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5" name="方程式" r:id="rId4" imgW="1828800" imgH="228600" progId="Equation.3">
                  <p:embed/>
                </p:oleObj>
              </mc:Choice>
              <mc:Fallback>
                <p:oleObj name="方程式" r:id="rId4" imgW="18288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1239838"/>
                        <a:ext cx="46751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物件 3"/>
          <p:cNvGraphicFramePr>
            <a:graphicFrameLocks noChangeAspect="1"/>
          </p:cNvGraphicFramePr>
          <p:nvPr/>
        </p:nvGraphicFramePr>
        <p:xfrm>
          <a:off x="1187450" y="1773238"/>
          <a:ext cx="40814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6" name="方程式" r:id="rId6" imgW="1536700" imgH="330200" progId="Equation.3">
                  <p:embed/>
                </p:oleObj>
              </mc:Choice>
              <mc:Fallback>
                <p:oleObj name="方程式" r:id="rId6" imgW="1536700" imgH="330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73238"/>
                        <a:ext cx="4081463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文字方塊 5"/>
          <p:cNvSpPr txBox="1">
            <a:spLocks noChangeArrowheads="1"/>
          </p:cNvSpPr>
          <p:nvPr/>
        </p:nvSpPr>
        <p:spPr bwMode="auto">
          <a:xfrm>
            <a:off x="5283200" y="1962150"/>
            <a:ext cx="3692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spectrum, frequency domain</a:t>
            </a:r>
          </a:p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Fourier Transform</a:t>
            </a:r>
            <a:endParaRPr kumimoji="0" lang="zh-TW" altLang="en-US" sz="24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94" name="物件 4"/>
          <p:cNvGraphicFramePr>
            <a:graphicFrameLocks noChangeAspect="1"/>
          </p:cNvGraphicFramePr>
          <p:nvPr/>
        </p:nvGraphicFramePr>
        <p:xfrm>
          <a:off x="1116013" y="2852738"/>
          <a:ext cx="45799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7" name="方程式" r:id="rId8" imgW="1777229" imgH="393529" progId="Equation.3">
                  <p:embed/>
                </p:oleObj>
              </mc:Choice>
              <mc:Fallback>
                <p:oleObj name="方程式" r:id="rId8" imgW="1777229" imgH="393529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852738"/>
                        <a:ext cx="45799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9"/>
          <p:cNvSpPr txBox="1">
            <a:spLocks noChangeArrowheads="1"/>
          </p:cNvSpPr>
          <p:nvPr/>
        </p:nvSpPr>
        <p:spPr bwMode="auto">
          <a:xfrm>
            <a:off x="5688013" y="3013075"/>
            <a:ext cx="34131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itchFamily="18" charset="0"/>
              </a:rPr>
              <a:t>signal, time domain Inverse Fourier Transform</a:t>
            </a:r>
            <a:endParaRPr lang="zh-TW" altLang="zh-TW" sz="2400">
              <a:latin typeface="Arial" charset="0"/>
            </a:endParaRPr>
          </a:p>
        </p:txBody>
      </p:sp>
      <p:sp>
        <p:nvSpPr>
          <p:cNvPr id="12296" name="矩形 12"/>
          <p:cNvSpPr>
            <a:spLocks noChangeArrowheads="1"/>
          </p:cNvSpPr>
          <p:nvPr/>
        </p:nvSpPr>
        <p:spPr bwMode="auto">
          <a:xfrm>
            <a:off x="0" y="42624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Fourier Transform pair, different expressions</a:t>
            </a:r>
          </a:p>
        </p:txBody>
      </p:sp>
      <p:graphicFrame>
        <p:nvGraphicFramePr>
          <p:cNvPr id="12297" name="物件 13"/>
          <p:cNvGraphicFramePr>
            <a:graphicFrameLocks noChangeAspect="1"/>
          </p:cNvGraphicFramePr>
          <p:nvPr/>
        </p:nvGraphicFramePr>
        <p:xfrm>
          <a:off x="1303338" y="4951413"/>
          <a:ext cx="32543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" name="方程式" r:id="rId10" imgW="1193800" imgH="215900" progId="Equation.3">
                  <p:embed/>
                </p:oleObj>
              </mc:Choice>
              <mc:Fallback>
                <p:oleObj name="方程式" r:id="rId10" imgW="1193800" imgH="215900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4951413"/>
                        <a:ext cx="32543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矩形 14"/>
          <p:cNvSpPr>
            <a:spLocks noChangeArrowheads="1"/>
          </p:cNvSpPr>
          <p:nvPr/>
        </p:nvSpPr>
        <p:spPr bwMode="auto">
          <a:xfrm>
            <a:off x="0" y="5570538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very similar format to Fourier Series for periodic signals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24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Convergence Issues</a:t>
            </a:r>
            <a:endParaRPr kumimoji="0" lang="en-US" altLang="zh-TW" sz="34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Given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3315" name="物件 2"/>
          <p:cNvGraphicFramePr>
            <a:graphicFrameLocks noChangeAspect="1"/>
          </p:cNvGraphicFramePr>
          <p:nvPr/>
        </p:nvGraphicFramePr>
        <p:xfrm>
          <a:off x="1298575" y="1933575"/>
          <a:ext cx="4652963" cy="3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7" name="方程式" r:id="rId4" imgW="1701800" imgH="1397000" progId="Equation.3">
                  <p:embed/>
                </p:oleObj>
              </mc:Choice>
              <mc:Fallback>
                <p:oleObj name="方程式" r:id="rId4" imgW="1701800" imgH="13970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1933575"/>
                        <a:ext cx="4652963" cy="353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24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Convergence Issues</a:t>
            </a:r>
            <a:endParaRPr kumimoji="0" lang="en-US" altLang="zh-TW" sz="34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It can be shown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4339" name="物件 2"/>
          <p:cNvGraphicFramePr>
            <a:graphicFrameLocks noChangeAspect="1"/>
          </p:cNvGraphicFramePr>
          <p:nvPr/>
        </p:nvGraphicFramePr>
        <p:xfrm>
          <a:off x="1412875" y="1892300"/>
          <a:ext cx="2822575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7" name="方程式" r:id="rId4" imgW="1117600" imgH="850900" progId="Equation.3">
                  <p:embed/>
                </p:oleObj>
              </mc:Choice>
              <mc:Fallback>
                <p:oleObj name="方程式" r:id="rId4" imgW="1117600" imgH="850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1892300"/>
                        <a:ext cx="2822575" cy="198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文字方塊 3"/>
          <p:cNvSpPr txBox="1">
            <a:spLocks noChangeArrowheads="1"/>
          </p:cNvSpPr>
          <p:nvPr/>
        </p:nvSpPr>
        <p:spPr bwMode="auto">
          <a:xfrm>
            <a:off x="3492500" y="2720975"/>
            <a:ext cx="4816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is obtainable (finite) for every </a:t>
            </a:r>
            <a:r>
              <a:rPr kumimoji="0" lang="el-GR" altLang="zh-TW" sz="2800" i="1">
                <a:latin typeface="Times New Roman" pitchFamily="18" charset="0"/>
                <a:cs typeface="Times New Roman" pitchFamily="18" charset="0"/>
              </a:rPr>
              <a:t>ω</a:t>
            </a:r>
            <a:endParaRPr kumimoji="0" lang="zh-TW" altLang="en-US" sz="28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8563" y="3987800"/>
            <a:ext cx="6207125" cy="954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700" dirty="0">
                <a:latin typeface="+mj-lt"/>
                <a:ea typeface="+mn-ea"/>
                <a:cs typeface="Times New Roman" pitchFamily="18" charset="0"/>
              </a:rPr>
              <a:t>zero energy for the difference signal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700" dirty="0">
                <a:latin typeface="+mj-lt"/>
                <a:ea typeface="+mn-ea"/>
                <a:cs typeface="Times New Roman" pitchFamily="18" charset="0"/>
              </a:rPr>
              <a:t>differences at isolated points are possible</a:t>
            </a:r>
            <a:endParaRPr kumimoji="0" lang="zh-TW" altLang="en-US" sz="2700" dirty="0">
              <a:latin typeface="+mj-lt"/>
              <a:ea typeface="+mn-ea"/>
              <a:cs typeface="Times New Roman" pitchFamily="18" charset="0"/>
            </a:endParaRPr>
          </a:p>
        </p:txBody>
      </p:sp>
      <p:grpSp>
        <p:nvGrpSpPr>
          <p:cNvPr id="14342" name="群組 5"/>
          <p:cNvGrpSpPr>
            <a:grpSpLocks/>
          </p:cNvGrpSpPr>
          <p:nvPr/>
        </p:nvGrpSpPr>
        <p:grpSpPr bwMode="auto">
          <a:xfrm>
            <a:off x="2024063" y="5300663"/>
            <a:ext cx="6184900" cy="1081087"/>
            <a:chOff x="2023287" y="5294677"/>
            <a:chExt cx="6185496" cy="1081322"/>
          </a:xfrm>
        </p:grpSpPr>
        <p:graphicFrame>
          <p:nvGraphicFramePr>
            <p:cNvPr id="14343" name="物件 4"/>
            <p:cNvGraphicFramePr>
              <a:graphicFrameLocks noChangeAspect="1"/>
            </p:cNvGraphicFramePr>
            <p:nvPr/>
          </p:nvGraphicFramePr>
          <p:xfrm>
            <a:off x="2051720" y="5373216"/>
            <a:ext cx="641350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68" name="方程式" r:id="rId6" imgW="253780" imgH="215713" progId="Equation.3">
                    <p:embed/>
                  </p:oleObj>
                </mc:Choice>
                <mc:Fallback>
                  <p:oleObj name="方程式" r:id="rId6" imgW="253780" imgH="215713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720" y="5373216"/>
                          <a:ext cx="641350" cy="504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4" name="文字方塊 7"/>
            <p:cNvSpPr txBox="1">
              <a:spLocks noChangeArrowheads="1"/>
            </p:cNvSpPr>
            <p:nvPr/>
          </p:nvSpPr>
          <p:spPr bwMode="auto">
            <a:xfrm>
              <a:off x="2023287" y="5294677"/>
              <a:ext cx="6185496" cy="108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kumimoji="0" lang="en-US" altLang="zh-TW" sz="2800">
                  <a:latin typeface="Times New Roman" pitchFamily="18" charset="0"/>
                  <a:cs typeface="Times New Roman" pitchFamily="18" charset="0"/>
                </a:rPr>
                <a:t>       converges to </a:t>
              </a:r>
              <a:r>
                <a:rPr kumimoji="0" lang="en-US" altLang="zh-TW" sz="2800" i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8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800">
                  <a:latin typeface="Times New Roman" pitchFamily="18" charset="0"/>
                  <a:cs typeface="Times New Roman" pitchFamily="18" charset="0"/>
                </a:rPr>
                <a:t>) at continuous points, but to averages at discontinuities</a:t>
              </a:r>
              <a:endParaRPr kumimoji="0" lang="zh-TW" altLang="en-US" sz="2800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24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Convergence Issues</a:t>
            </a:r>
            <a:endParaRPr kumimoji="0" lang="en-US" altLang="zh-TW" sz="34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Dirichlet’s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conditions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pSp>
        <p:nvGrpSpPr>
          <p:cNvPr id="15363" name="群組 2"/>
          <p:cNvGrpSpPr>
            <a:grpSpLocks/>
          </p:cNvGrpSpPr>
          <p:nvPr/>
        </p:nvGrpSpPr>
        <p:grpSpPr bwMode="auto">
          <a:xfrm>
            <a:off x="0" y="1757363"/>
            <a:ext cx="9144000" cy="2824162"/>
            <a:chOff x="0" y="1612961"/>
            <a:chExt cx="9144000" cy="2824151"/>
          </a:xfrm>
        </p:grpSpPr>
        <p:sp>
          <p:nvSpPr>
            <p:cNvPr id="4" name="矩形 3"/>
            <p:cNvSpPr/>
            <p:nvPr/>
          </p:nvSpPr>
          <p:spPr>
            <a:xfrm>
              <a:off x="0" y="1728848"/>
              <a:ext cx="9144000" cy="2708264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1714500" lvl="3" indent="-342900" fontAlgn="auto">
                <a:spcBef>
                  <a:spcPts val="1200"/>
                </a:spcBef>
                <a:spcAft>
                  <a:spcPts val="0"/>
                </a:spcAft>
                <a:buFont typeface="+mj-lt"/>
                <a:buAutoNum type="arabicParenBoth"/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  absolutely </a:t>
              </a:r>
              <a:r>
                <a:rPr kumimoji="0" lang="en-US" altLang="zh-TW" sz="2600" kern="100" dirty="0" err="1">
                  <a:latin typeface="Times New Roman" pitchFamily="18" charset="0"/>
                  <a:ea typeface="+mn-ea"/>
                  <a:cs typeface="Times New Roman" pitchFamily="18" charset="0"/>
                </a:rPr>
                <a:t>integrable</a:t>
              </a:r>
              <a:endParaRPr kumimoji="0" lang="en-US" altLang="zh-TW" sz="2600" kern="100" dirty="0">
                <a:latin typeface="Times New Roman" pitchFamily="18" charset="0"/>
                <a:ea typeface="+mn-ea"/>
                <a:cs typeface="Times New Roman" pitchFamily="18" charset="0"/>
              </a:endParaRPr>
            </a:p>
            <a:p>
              <a:pPr marL="1714500" lvl="3" indent="-342900" fontAlgn="auto">
                <a:spcBef>
                  <a:spcPts val="2400"/>
                </a:spcBef>
                <a:spcAft>
                  <a:spcPts val="0"/>
                </a:spcAft>
                <a:buFont typeface="+mj-lt"/>
                <a:buAutoNum type="arabicParenBoth"/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  finite number of maxima and minima within any </a:t>
              </a:r>
            </a:p>
            <a:p>
              <a:pPr marL="1926000" lvl="3" fontAlgn="auto">
                <a:spcBef>
                  <a:spcPts val="0"/>
                </a:spcBef>
                <a:spcAft>
                  <a:spcPts val="0"/>
                </a:spcAft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finite interval</a:t>
              </a:r>
            </a:p>
            <a:p>
              <a:pPr marL="1885950" lvl="3" indent="-514350" fontAlgn="auto">
                <a:spcBef>
                  <a:spcPts val="2400"/>
                </a:spcBef>
                <a:spcAft>
                  <a:spcPts val="0"/>
                </a:spcAft>
                <a:buFontTx/>
                <a:buAutoNum type="arabicParenBoth" startAt="3"/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finite number of discontinuities with finite values </a:t>
              </a:r>
            </a:p>
            <a:p>
              <a:pPr marL="1926000" lvl="3" fontAlgn="auto">
                <a:spcBef>
                  <a:spcPts val="0"/>
                </a:spcBef>
                <a:spcAft>
                  <a:spcPts val="0"/>
                </a:spcAft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within any finite interval</a:t>
              </a:r>
              <a:endParaRPr kumimoji="0" lang="zh-TW" altLang="zh-TW" sz="2600" kern="100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graphicFrame>
          <p:nvGraphicFramePr>
            <p:cNvPr id="15365" name="物件 4"/>
            <p:cNvGraphicFramePr>
              <a:graphicFrameLocks noChangeAspect="1"/>
            </p:cNvGraphicFramePr>
            <p:nvPr/>
          </p:nvGraphicFramePr>
          <p:xfrm>
            <a:off x="4815524" y="1612961"/>
            <a:ext cx="2484000" cy="7749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7" name="方程式" r:id="rId4" imgW="977900" imgH="330200" progId="Equation.3">
                    <p:embed/>
                  </p:oleObj>
                </mc:Choice>
                <mc:Fallback>
                  <p:oleObj name="方程式" r:id="rId4" imgW="977900" imgH="3302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5524" y="1612961"/>
                          <a:ext cx="2484000" cy="7749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246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Fourier Transform for Periodic Signals – 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Unified </a:t>
            </a:r>
            <a:r>
              <a:rPr kumimoji="0" lang="en-US" altLang="zh-TW" sz="3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Framework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Given </a:t>
            </a:r>
            <a:r>
              <a:rPr kumimoji="0" lang="en-US" altLang="zh-TW" sz="2800" i="1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6387" name="物件 2"/>
          <p:cNvGraphicFramePr>
            <a:graphicFrameLocks noChangeAspect="1"/>
          </p:cNvGraphicFramePr>
          <p:nvPr/>
        </p:nvGraphicFramePr>
        <p:xfrm>
          <a:off x="1263650" y="2439988"/>
          <a:ext cx="6457950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9" name="方程式" r:id="rId4" imgW="2501900" imgH="952500" progId="Equation.3">
                  <p:embed/>
                </p:oleObj>
              </mc:Choice>
              <mc:Fallback>
                <p:oleObj name="方程式" r:id="rId4" imgW="2501900" imgH="9525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439988"/>
                        <a:ext cx="6457950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979712" y="4869160"/>
            <a:ext cx="2704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(easy in one way)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6560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/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Unified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Framework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: Fourier Transform for Periodic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Signals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1" name="群組 20"/>
          <p:cNvGrpSpPr>
            <a:grpSpLocks noChangeAspect="1"/>
          </p:cNvGrpSpPr>
          <p:nvPr/>
        </p:nvGrpSpPr>
        <p:grpSpPr>
          <a:xfrm>
            <a:off x="1187624" y="1368807"/>
            <a:ext cx="7841671" cy="3863197"/>
            <a:chOff x="395536" y="1916832"/>
            <a:chExt cx="8712968" cy="42924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916832"/>
              <a:ext cx="7075170" cy="404622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763688" y="3369766"/>
              <a:ext cx="325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T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816016" y="3650903"/>
              <a:ext cx="900000" cy="498177"/>
              <a:chOff x="4302646" y="2049140"/>
              <a:chExt cx="900000" cy="498177"/>
            </a:xfrm>
          </p:grpSpPr>
          <p:cxnSp>
            <p:nvCxnSpPr>
              <p:cNvPr id="8" name="直線單箭頭接點 7"/>
              <p:cNvCxnSpPr/>
              <p:nvPr/>
            </p:nvCxnSpPr>
            <p:spPr>
              <a:xfrm>
                <a:off x="4302646" y="254731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文字方塊 8"/>
              <p:cNvSpPr txBox="1"/>
              <p:nvPr/>
            </p:nvSpPr>
            <p:spPr>
              <a:xfrm>
                <a:off x="4433069" y="2049140"/>
                <a:ext cx="522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FS</a:t>
                </a:r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/>
            <p:cNvGrpSpPr/>
            <p:nvPr/>
          </p:nvGrpSpPr>
          <p:grpSpPr>
            <a:xfrm>
              <a:off x="3825541" y="2132856"/>
              <a:ext cx="900000" cy="461665"/>
              <a:chOff x="4211960" y="4911551"/>
              <a:chExt cx="900000" cy="461665"/>
            </a:xfrm>
          </p:grpSpPr>
          <p:cxnSp>
            <p:nvCxnSpPr>
              <p:cNvPr id="13" name="直線單箭頭接點 12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197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5243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299" r="-10390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向下箭號 3"/>
            <p:cNvSpPr/>
            <p:nvPr/>
          </p:nvSpPr>
          <p:spPr>
            <a:xfrm>
              <a:off x="6106126" y="4466729"/>
              <a:ext cx="482098" cy="474439"/>
            </a:xfrm>
            <a:prstGeom prst="downArrow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3946439" y="4869160"/>
              <a:ext cx="779102" cy="33658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zh-TW" altLang="en-US" sz="2200" b="0" i="1" smtClean="0"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4412" r="-5000"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/>
          <p:cNvSpPr/>
          <p:nvPr/>
        </p:nvSpPr>
        <p:spPr>
          <a:xfrm>
            <a:off x="0" y="4447174"/>
            <a:ext cx="1907704" cy="523220"/>
          </a:xfrm>
          <a:prstGeom prst="rect">
            <a:avLst/>
          </a:prstGeom>
        </p:spPr>
        <p:txBody>
          <a:bodyPr wrap="square" rIns="180000" anchor="ctr">
            <a:spAutoFit/>
          </a:bodyPr>
          <a:lstStyle/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If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</p:txBody>
      </p:sp>
      <p:graphicFrame>
        <p:nvGraphicFramePr>
          <p:cNvPr id="3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401275"/>
              </p:ext>
            </p:extLst>
          </p:nvPr>
        </p:nvGraphicFramePr>
        <p:xfrm>
          <a:off x="1749599" y="4292354"/>
          <a:ext cx="2183452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0" name="方程式" r:id="rId21" imgW="1091726" imgH="431613" progId="Equation.3">
                  <p:embed/>
                </p:oleObj>
              </mc:Choice>
              <mc:Fallback>
                <p:oleObj name="方程式" r:id="rId21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599" y="4292354"/>
                        <a:ext cx="2183452" cy="86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群組 9"/>
          <p:cNvGrpSpPr>
            <a:grpSpLocks noChangeAspect="1"/>
          </p:cNvGrpSpPr>
          <p:nvPr/>
        </p:nvGrpSpPr>
        <p:grpSpPr bwMode="auto">
          <a:xfrm>
            <a:off x="1187624" y="5106109"/>
            <a:ext cx="4227672" cy="1635259"/>
            <a:chOff x="1408666" y="2906441"/>
            <a:chExt cx="4554916" cy="2220389"/>
          </a:xfrm>
        </p:grpSpPr>
        <p:graphicFrame>
          <p:nvGraphicFramePr>
            <p:cNvPr id="34" name="物件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99935"/>
                </p:ext>
              </p:extLst>
            </p:nvPr>
          </p:nvGraphicFramePr>
          <p:xfrm>
            <a:off x="1408666" y="2906441"/>
            <a:ext cx="4554916" cy="136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81" name="方程式" r:id="rId23" imgW="1803240" imgH="583920" progId="Equation.3">
                    <p:embed/>
                  </p:oleObj>
                </mc:Choice>
                <mc:Fallback>
                  <p:oleObj name="方程式" r:id="rId23" imgW="1803240" imgH="583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666" y="2906441"/>
                          <a:ext cx="4554916" cy="136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群組 8"/>
            <p:cNvGrpSpPr>
              <a:grpSpLocks/>
            </p:cNvGrpSpPr>
            <p:nvPr/>
          </p:nvGrpSpPr>
          <p:grpSpPr bwMode="auto">
            <a:xfrm>
              <a:off x="1783688" y="4441030"/>
              <a:ext cx="2743200" cy="685800"/>
              <a:chOff x="1705157" y="4441030"/>
              <a:chExt cx="2743200" cy="685800"/>
            </a:xfrm>
          </p:grpSpPr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 flipV="1">
                <a:off x="17051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5"/>
              <p:cNvSpPr>
                <a:spLocks noChangeShapeType="1"/>
              </p:cNvSpPr>
              <p:nvPr/>
            </p:nvSpPr>
            <p:spPr bwMode="auto">
              <a:xfrm flipV="1">
                <a:off x="44483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6"/>
              <p:cNvSpPr>
                <a:spLocks noChangeShapeType="1"/>
              </p:cNvSpPr>
              <p:nvPr/>
            </p:nvSpPr>
            <p:spPr bwMode="auto">
              <a:xfrm>
                <a:off x="1705157" y="5126830"/>
                <a:ext cx="27432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6" name="文字方塊 7"/>
            <p:cNvSpPr txBox="1">
              <a:spLocks noChangeArrowheads="1"/>
            </p:cNvSpPr>
            <p:nvPr/>
          </p:nvSpPr>
          <p:spPr bwMode="auto">
            <a:xfrm>
              <a:off x="2935816" y="4524893"/>
              <a:ext cx="372218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TW" alt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8313" y="174625"/>
            <a:ext cx="8207375" cy="133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endParaRPr kumimoji="0" lang="zh-TW" altLang="en-US" sz="3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lvl="3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kumimoji="0" lang="en-US" altLang="zh-TW" sz="3600" b="1" i="1" dirty="0">
                <a:latin typeface="Times New Roman" pitchFamily="18" charset="0"/>
                <a:cs typeface="Times New Roman" pitchFamily="18" charset="0"/>
              </a:rPr>
              <a:t>4.2 Properties of Continuous-time Fourier </a:t>
            </a:r>
          </a:p>
          <a:p>
            <a:pPr marL="11232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600" b="1" i="1" dirty="0">
                <a:latin typeface="Times New Roman" pitchFamily="18" charset="0"/>
                <a:cs typeface="Times New Roman" pitchFamily="18" charset="0"/>
              </a:rPr>
              <a:t>Transform</a:t>
            </a:r>
          </a:p>
        </p:txBody>
      </p:sp>
      <p:graphicFrame>
        <p:nvGraphicFramePr>
          <p:cNvPr id="19460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851645"/>
              </p:ext>
            </p:extLst>
          </p:nvPr>
        </p:nvGraphicFramePr>
        <p:xfrm>
          <a:off x="827088" y="2233340"/>
          <a:ext cx="3238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7" name="方程式" r:id="rId4" imgW="1193800" imgH="215900" progId="Equation.3">
                  <p:embed/>
                </p:oleObj>
              </mc:Choice>
              <mc:Fallback>
                <p:oleObj name="方程式" r:id="rId4" imgW="1193800" imgH="215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33340"/>
                        <a:ext cx="32385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矩形 6"/>
          <p:cNvSpPr>
            <a:spLocks noChangeArrowheads="1"/>
          </p:cNvSpPr>
          <p:nvPr/>
        </p:nvSpPr>
        <p:spPr bwMode="auto">
          <a:xfrm>
            <a:off x="0" y="2752452"/>
            <a:ext cx="9144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9462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47157"/>
              </p:ext>
            </p:extLst>
          </p:nvPr>
        </p:nvGraphicFramePr>
        <p:xfrm>
          <a:off x="857250" y="3590652"/>
          <a:ext cx="6478588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8" name="方程式" r:id="rId6" imgW="2387600" imgH="482600" progId="Equation.3">
                  <p:embed/>
                </p:oleObj>
              </mc:Choice>
              <mc:Fallback>
                <p:oleObj name="方程式" r:id="rId6" imgW="2387600" imgH="482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3590652"/>
                        <a:ext cx="6478588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50580"/>
              </p:ext>
            </p:extLst>
          </p:nvPr>
        </p:nvGraphicFramePr>
        <p:xfrm>
          <a:off x="827584" y="1341140"/>
          <a:ext cx="2463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8" name="方程式" r:id="rId3" imgW="838200" imgH="241300" progId="Equation.3">
                  <p:embed/>
                </p:oleObj>
              </mc:Choice>
              <mc:Fallback>
                <p:oleObj name="方程式" r:id="rId3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341140"/>
                        <a:ext cx="2463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矩形 4"/>
          <p:cNvSpPr>
            <a:spLocks noChangeArrowheads="1"/>
          </p:cNvSpPr>
          <p:nvPr/>
        </p:nvSpPr>
        <p:spPr bwMode="auto">
          <a:xfrm>
            <a:off x="0" y="1844675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</a:p>
        </p:txBody>
      </p:sp>
      <p:graphicFrame>
        <p:nvGraphicFramePr>
          <p:cNvPr id="29702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335196"/>
              </p:ext>
            </p:extLst>
          </p:nvPr>
        </p:nvGraphicFramePr>
        <p:xfrm>
          <a:off x="828596" y="2637656"/>
          <a:ext cx="548798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9" name="方程式" r:id="rId5" imgW="1866900" imgH="482600" progId="Equation.3">
                  <p:embed/>
                </p:oleObj>
              </mc:Choice>
              <mc:Fallback>
                <p:oleObj name="方程式" r:id="rId5" imgW="1866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596" y="2637656"/>
                        <a:ext cx="548798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28596" y="4012748"/>
                <a:ext cx="795637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3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36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TW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/>
                        </a:rPr>
                        <m:t>,</m:t>
                      </m:r>
                      <m:r>
                        <a:rPr lang="en-US" altLang="zh-TW" sz="3600" b="0" i="1" smtClean="0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TW" sz="3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3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6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3600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36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6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36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6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TW" sz="3600" i="1">
                          <a:latin typeface="Cambria Math"/>
                        </a:rPr>
                        <m:t>,</m:t>
                      </m:r>
                      <m:r>
                        <a:rPr lang="en-US" altLang="zh-TW" sz="3600" i="1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TW" sz="36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3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zh-TW" altLang="en-US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3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3600" b="0" i="1" smtClean="0">
                          <a:latin typeface="Cambria Math"/>
                        </a:rPr>
                        <m:t>𝐵</m:t>
                      </m:r>
                      <m:acc>
                        <m:accPr>
                          <m:chr m:val="⃗"/>
                          <m:ctrlPr>
                            <a:rPr lang="zh-TW" altLang="en-US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6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3600" b="0" i="1" smtClean="0">
                          <a:latin typeface="Cambria Math"/>
                        </a:rPr>
                        <m:t>=(</m:t>
                      </m:r>
                      <m:r>
                        <a:rPr lang="en-US" altLang="zh-TW" sz="3600" b="0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3600" b="0" i="1" smtClean="0">
                          <a:latin typeface="Cambria Math"/>
                        </a:rPr>
                        <m:t>𝐵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3600" i="1">
                          <a:latin typeface="Cambria Math"/>
                        </a:rPr>
                        <m:t>,</m:t>
                      </m:r>
                      <m:r>
                        <a:rPr lang="en-US" altLang="zh-TW" sz="3600" i="1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3600" i="1">
                          <a:latin typeface="Cambria Math"/>
                        </a:rPr>
                        <m:t>+</m:t>
                      </m:r>
                      <m:r>
                        <a:rPr lang="en-US" altLang="zh-TW" sz="3600" i="1">
                          <a:latin typeface="Cambria Math"/>
                        </a:rPr>
                        <m:t>𝐵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3600" i="1">
                          <a:latin typeface="Cambria Math"/>
                        </a:rPr>
                        <m:t>,</m:t>
                      </m:r>
                      <m:r>
                        <a:rPr lang="en-US" altLang="zh-TW" sz="3600" i="1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TW" sz="3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6" y="4012748"/>
                <a:ext cx="7956376" cy="258532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1"/>
          <p:cNvSpPr txBox="1">
            <a:spLocks noChangeArrowheads="1"/>
          </p:cNvSpPr>
          <p:nvPr/>
        </p:nvSpPr>
        <p:spPr bwMode="auto">
          <a:xfrm>
            <a:off x="2411760" y="54868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P.27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Linearity</a:t>
            </a:r>
          </a:p>
        </p:txBody>
      </p:sp>
    </p:spTree>
    <p:extLst>
      <p:ext uri="{BB962C8B-B14F-4D97-AF65-F5344CB8AC3E}">
        <p14:creationId xmlns:p14="http://schemas.microsoft.com/office/powerpoint/2010/main" val="77352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矩形 8"/>
          <p:cNvSpPr>
            <a:spLocks noChangeArrowheads="1"/>
          </p:cNvSpPr>
          <p:nvPr/>
        </p:nvSpPr>
        <p:spPr bwMode="auto">
          <a:xfrm>
            <a:off x="0" y="260648"/>
            <a:ext cx="9144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Shift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9464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946392"/>
              </p:ext>
            </p:extLst>
          </p:nvPr>
        </p:nvGraphicFramePr>
        <p:xfrm>
          <a:off x="982663" y="1048048"/>
          <a:ext cx="47863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8" name="方程式" r:id="rId4" imgW="1765300" imgH="241300" progId="Equation.3">
                  <p:embed/>
                </p:oleObj>
              </mc:Choice>
              <mc:Fallback>
                <p:oleObj name="方程式" r:id="rId4" imgW="1765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048048"/>
                        <a:ext cx="478631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-180975" y="1651298"/>
            <a:ext cx="9144000" cy="866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15200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linear phase shift (linear in frequency) with amplitude unchanged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6485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069285"/>
              </p:ext>
            </p:extLst>
          </p:nvPr>
        </p:nvGraphicFramePr>
        <p:xfrm>
          <a:off x="1001713" y="1193936"/>
          <a:ext cx="3809376" cy="57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3" name="方程式" r:id="rId3" imgW="1587240" imgH="241200" progId="Equation.3">
                  <p:embed/>
                </p:oleObj>
              </mc:Choice>
              <mc:Fallback>
                <p:oleObj name="方程式" r:id="rId3" imgW="1587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1193936"/>
                        <a:ext cx="3809376" cy="578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8"/>
          <p:cNvSpPr>
            <a:spLocks noChangeArrowheads="1"/>
          </p:cNvSpPr>
          <p:nvPr/>
        </p:nvSpPr>
        <p:spPr bwMode="auto">
          <a:xfrm>
            <a:off x="936104" y="1700808"/>
            <a:ext cx="7452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eaLnBrk="1" hangingPunct="1">
              <a:buSzPct val="70000"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phase shift linear in frequency with amplitude unchanged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936000" y="2276872"/>
            <a:ext cx="5868144" cy="504056"/>
            <a:chOff x="936000" y="1844824"/>
            <a:chExt cx="5868144" cy="504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936000" y="1844824"/>
                  <a:ext cx="5868144" cy="4769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000" y="1844824"/>
                  <a:ext cx="5868144" cy="4769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接點 7"/>
            <p:cNvCxnSpPr/>
            <p:nvPr/>
          </p:nvCxnSpPr>
          <p:spPr>
            <a:xfrm>
              <a:off x="3628969" y="2132856"/>
              <a:ext cx="144016" cy="0"/>
            </a:xfrm>
            <a:prstGeom prst="line">
              <a:avLst/>
            </a:prstGeom>
            <a:ln w="3175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 bwMode="auto">
            <a:xfrm>
              <a:off x="3131841" y="1844825"/>
              <a:ext cx="1584176" cy="50405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899592" y="2773209"/>
            <a:ext cx="4176464" cy="3968159"/>
            <a:chOff x="179512" y="2492896"/>
            <a:chExt cx="4176464" cy="396815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62" y="2564904"/>
              <a:ext cx="3171139" cy="34344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322157" y="2492896"/>
                  <a:ext cx="51353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157" y="2492896"/>
                  <a:ext cx="513539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2915816" y="2641912"/>
                  <a:ext cx="144016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816" y="2641912"/>
                  <a:ext cx="1440160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79512" y="2823319"/>
                  <a:ext cx="72008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2823319"/>
                  <a:ext cx="720080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9322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352584" y="4119463"/>
                  <a:ext cx="61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584" y="4119463"/>
                  <a:ext cx="619016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179512" y="4581128"/>
                  <a:ext cx="788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4581128"/>
                  <a:ext cx="788934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79512" y="5157192"/>
                  <a:ext cx="788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5157192"/>
                  <a:ext cx="788934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1152128" y="5999390"/>
                  <a:ext cx="10488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128" y="5999390"/>
                  <a:ext cx="1048877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1409572" y="3759423"/>
                  <a:ext cx="42612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572" y="3759423"/>
                  <a:ext cx="426124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1265556" y="4350295"/>
                  <a:ext cx="49813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556" y="4350295"/>
                  <a:ext cx="498132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3704" r="-49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1303339" y="4926359"/>
                  <a:ext cx="42612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339" y="4926359"/>
                  <a:ext cx="426124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4286" r="-214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1"/>
          <p:cNvSpPr txBox="1">
            <a:spLocks noChangeArrowheads="1"/>
          </p:cNvSpPr>
          <p:nvPr/>
        </p:nvSpPr>
        <p:spPr bwMode="auto">
          <a:xfrm>
            <a:off x="2698799" y="528861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P.28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Shift</a:t>
            </a:r>
          </a:p>
        </p:txBody>
      </p:sp>
    </p:spTree>
    <p:extLst>
      <p:ext uri="{BB962C8B-B14F-4D97-AF65-F5344CB8AC3E}">
        <p14:creationId xmlns:p14="http://schemas.microsoft.com/office/powerpoint/2010/main" val="31136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0" y="21272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/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Harmonically Related Exponentials for Periodic Signals</a:t>
            </a:r>
          </a:p>
        </p:txBody>
      </p:sp>
      <p:sp>
        <p:nvSpPr>
          <p:cNvPr id="12297" name="文字方塊 8"/>
          <p:cNvSpPr txBox="1">
            <a:spLocks noChangeArrowheads="1"/>
          </p:cNvSpPr>
          <p:nvPr/>
        </p:nvSpPr>
        <p:spPr bwMode="auto">
          <a:xfrm>
            <a:off x="3808412" y="5356373"/>
            <a:ext cx="4868043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All with period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T: integer multiples of </a:t>
            </a:r>
            <a:r>
              <a:rPr lang="el-GR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zh-TW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Discrete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 frequency 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lang="zh-TW" altLang="en-US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41488"/>
            <a:ext cx="3172968" cy="3803904"/>
          </a:xfrm>
          <a:prstGeom prst="rect">
            <a:avLst/>
          </a:prstGeom>
        </p:spPr>
      </p:pic>
      <p:sp>
        <p:nvSpPr>
          <p:cNvPr id="11" name="文字方塊 5"/>
          <p:cNvSpPr txBox="1">
            <a:spLocks noChangeArrowheads="1"/>
          </p:cNvSpPr>
          <p:nvPr/>
        </p:nvSpPr>
        <p:spPr bwMode="auto">
          <a:xfrm>
            <a:off x="1844278" y="1700808"/>
            <a:ext cx="351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T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"/>
              <p:cNvSpPr txBox="1">
                <a:spLocks noChangeArrowheads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5319" r="-7447" b="-15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5"/>
              <p:cNvSpPr txBox="1">
                <a:spLocks noChangeArrowheads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5"/>
              <p:cNvSpPr txBox="1">
                <a:spLocks noChangeArrowheads="1"/>
              </p:cNvSpPr>
              <p:nvPr/>
            </p:nvSpPr>
            <p:spPr bwMode="auto">
              <a:xfrm>
                <a:off x="3711599" y="2924944"/>
                <a:ext cx="1652563" cy="430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𝑡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zh-TW" altLang="en-US" sz="2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</m:den>
                        </m:f>
                      </m:e>
                    </m:box>
                  </m:oMath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1599" y="2924944"/>
                <a:ext cx="1652563" cy="430246"/>
              </a:xfrm>
              <a:prstGeom prst="rect">
                <a:avLst/>
              </a:prstGeom>
              <a:blipFill rotWithShape="1">
                <a:blip r:embed="rId8"/>
                <a:stretch>
                  <a:fillRect b="-14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283968" y="1381547"/>
            <a:ext cx="4824536" cy="1039341"/>
            <a:chOff x="4283968" y="1381547"/>
            <a:chExt cx="4824536" cy="1039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"/>
                <p:cNvSpPr txBox="1">
                  <a:spLocks noChangeArrowheads="1"/>
                </p:cNvSpPr>
                <p:nvPr/>
              </p:nvSpPr>
              <p:spPr bwMode="auto">
                <a:xfrm>
                  <a:off x="4283968" y="1694771"/>
                  <a:ext cx="4824536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900" b="0" i="1" smtClean="0">
                            <a:latin typeface="Cambria Math"/>
                          </a:rPr>
                          <m:t>𝑉</m:t>
                        </m:r>
                        <m:r>
                          <a:rPr lang="en-US" altLang="zh-TW" sz="19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9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perodic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fundamental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period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TW" altLang="en-US" sz="1900" dirty="0"/>
                </a:p>
              </p:txBody>
            </p:sp>
          </mc:Choice>
          <mc:Fallback xmlns="">
            <p:sp>
              <p:nvSpPr>
                <p:cNvPr id="21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3968" y="1694771"/>
                  <a:ext cx="4824536" cy="38472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428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5972889" y="2051556"/>
                  <a:ext cx="9840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889" y="2051556"/>
                  <a:ext cx="984052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5"/>
              <p:cNvSpPr txBox="1">
                <a:spLocks noChangeArrowheads="1"/>
              </p:cNvSpPr>
              <p:nvPr/>
            </p:nvSpPr>
            <p:spPr bwMode="auto">
              <a:xfrm>
                <a:off x="4865267" y="3100898"/>
                <a:ext cx="57626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5267" y="3100898"/>
                <a:ext cx="576262" cy="338554"/>
              </a:xfrm>
              <a:prstGeom prst="rect">
                <a:avLst/>
              </a:prstGeom>
              <a:blipFill rotWithShape="1">
                <a:blip r:embed="rId15"/>
                <a:stretch>
                  <a:fillRect b="-109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867774"/>
            <a:ext cx="2313432" cy="10424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005064"/>
            <a:ext cx="2313432" cy="804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kumimoji="0" lang="zh-TW" altLang="en-US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7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0   1  2   3   4   5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5"/>
              <p:cNvSpPr txBox="1">
                <a:spLocks noChangeArrowheads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blipFill rotWithShape="1">
                <a:blip r:embed="rId32"/>
                <a:stretch>
                  <a:fillRect l="-5319" r="-7447"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1"/>
          <p:cNvSpPr txBox="1">
            <a:spLocks noChangeArrowheads="1"/>
          </p:cNvSpPr>
          <p:nvPr/>
        </p:nvSpPr>
        <p:spPr bwMode="auto">
          <a:xfrm>
            <a:off x="3778250" y="88900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(P.11 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3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Shift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1922492"/>
            <a:ext cx="7178040" cy="3954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89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1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31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987358"/>
              </p:ext>
            </p:extLst>
          </p:nvPr>
        </p:nvGraphicFramePr>
        <p:xfrm>
          <a:off x="1319213" y="1232024"/>
          <a:ext cx="62230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3" name="方程式" r:id="rId4" imgW="2413000" imgH="1016000" progId="Equation.3">
                  <p:embed/>
                </p:oleObj>
              </mc:Choice>
              <mc:Fallback>
                <p:oleObj name="方程式" r:id="rId4" imgW="2413000" imgH="10160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1232024"/>
                        <a:ext cx="6223000" cy="241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6"/>
          <a:stretch/>
        </p:blipFill>
        <p:spPr bwMode="auto">
          <a:xfrm>
            <a:off x="496888" y="3235042"/>
            <a:ext cx="8151812" cy="241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355976" y="5755322"/>
            <a:ext cx="36724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unique representation</a:t>
            </a: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011320"/>
              </p:ext>
            </p:extLst>
          </p:nvPr>
        </p:nvGraphicFramePr>
        <p:xfrm>
          <a:off x="1173163" y="1421011"/>
          <a:ext cx="3770312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7" name="方程式" r:id="rId4" imgW="1282700" imgH="533400" progId="Equation.3">
                  <p:embed/>
                </p:oleObj>
              </mc:Choice>
              <mc:Fallback>
                <p:oleObj name="方程式" r:id="rId4" imgW="12827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421011"/>
                        <a:ext cx="3770312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1"/>
          <p:cNvSpPr txBox="1">
            <a:spLocks noChangeArrowheads="1"/>
          </p:cNvSpPr>
          <p:nvPr/>
        </p:nvSpPr>
        <p:spPr bwMode="auto">
          <a:xfrm>
            <a:off x="2914824" y="528861"/>
            <a:ext cx="288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P.32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Conjugation</a:t>
            </a:r>
          </a:p>
        </p:txBody>
      </p:sp>
    </p:spTree>
    <p:extLst>
      <p:ext uri="{BB962C8B-B14F-4D97-AF65-F5344CB8AC3E}">
        <p14:creationId xmlns:p14="http://schemas.microsoft.com/office/powerpoint/2010/main" val="11993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57338"/>
            <a:ext cx="871220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Conjugation</a:t>
            </a:r>
          </a:p>
        </p:txBody>
      </p:sp>
      <p:sp>
        <p:nvSpPr>
          <p:cNvPr id="24580" name="文字方塊 1"/>
          <p:cNvSpPr txBox="1">
            <a:spLocks noChangeArrowheads="1"/>
          </p:cNvSpPr>
          <p:nvPr/>
        </p:nvSpPr>
        <p:spPr bwMode="auto">
          <a:xfrm>
            <a:off x="4610100" y="4581525"/>
            <a:ext cx="4319588" cy="1154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Unique representation for orthogonal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bases</a:t>
            </a:r>
          </a:p>
          <a:p>
            <a:pPr eaLnBrk="1" hangingPunct="1"/>
            <a:endParaRPr lang="zh-TW" altLang="en-US" sz="800" dirty="0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0" y="5013176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092490"/>
              </p:ext>
            </p:extLst>
          </p:nvPr>
        </p:nvGraphicFramePr>
        <p:xfrm>
          <a:off x="827584" y="6021288"/>
          <a:ext cx="36687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5" name="方程式" r:id="rId5" imgW="1422360" imgH="228600" progId="Equation.3">
                  <p:embed/>
                </p:oleObj>
              </mc:Choice>
              <mc:Fallback>
                <p:oleObj name="方程式" r:id="rId5" imgW="1422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6021288"/>
                        <a:ext cx="366871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2"/>
          <p:cNvSpPr>
            <a:spLocks noChangeArrowheads="1"/>
          </p:cNvSpPr>
          <p:nvPr/>
        </p:nvSpPr>
        <p:spPr bwMode="auto">
          <a:xfrm>
            <a:off x="0" y="261938"/>
            <a:ext cx="51482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Even/Odd Properties</a:t>
            </a:r>
            <a:endParaRPr kumimoji="0" lang="en-US" altLang="zh-TW" sz="30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467" name="矩形 1"/>
          <p:cNvSpPr>
            <a:spLocks noChangeArrowheads="1"/>
          </p:cNvSpPr>
          <p:nvPr/>
        </p:nvSpPr>
        <p:spPr bwMode="auto">
          <a:xfrm>
            <a:off x="7938" y="90805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 Property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2468" name="物件 3"/>
          <p:cNvGraphicFramePr>
            <a:graphicFrameLocks noChangeAspect="1"/>
          </p:cNvGraphicFramePr>
          <p:nvPr/>
        </p:nvGraphicFramePr>
        <p:xfrm>
          <a:off x="757238" y="1525588"/>
          <a:ext cx="4856162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4" name="方程式" r:id="rId4" imgW="2209800" imgH="762000" progId="Equation.3">
                  <p:embed/>
                </p:oleObj>
              </mc:Choice>
              <mc:Fallback>
                <p:oleObj name="方程式" r:id="rId4" imgW="22098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1525588"/>
                        <a:ext cx="4856162" cy="161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9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196975"/>
            <a:ext cx="25781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矩形 1"/>
          <p:cNvSpPr>
            <a:spLocks noChangeArrowheads="1"/>
          </p:cNvSpPr>
          <p:nvPr/>
        </p:nvSpPr>
        <p:spPr bwMode="auto">
          <a:xfrm>
            <a:off x="-9525" y="3284538"/>
            <a:ext cx="4572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914400" indent="-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Times New Roman" pitchFamily="18" charset="0"/>
              <a:buChar char="−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2471" name="物件 6"/>
          <p:cNvGraphicFramePr>
            <a:graphicFrameLocks noChangeAspect="1"/>
          </p:cNvGraphicFramePr>
          <p:nvPr/>
        </p:nvGraphicFramePr>
        <p:xfrm>
          <a:off x="962025" y="3408363"/>
          <a:ext cx="18335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5" name="方程式" r:id="rId7" imgW="787058" imgH="215806" progId="Equation.3">
                  <p:embed/>
                </p:oleObj>
              </mc:Choice>
              <mc:Fallback>
                <p:oleObj name="方程式" r:id="rId7" imgW="78705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3408363"/>
                        <a:ext cx="1833563" cy="5032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物件 7"/>
          <p:cNvGraphicFramePr>
            <a:graphicFrameLocks noChangeAspect="1"/>
          </p:cNvGraphicFramePr>
          <p:nvPr/>
        </p:nvGraphicFramePr>
        <p:xfrm>
          <a:off x="306388" y="3983038"/>
          <a:ext cx="8729662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6" name="方程式" r:id="rId9" imgW="4114800" imgH="1092200" progId="Equation.3">
                  <p:embed/>
                </p:oleObj>
              </mc:Choice>
              <mc:Fallback>
                <p:oleObj name="方程式" r:id="rId9" imgW="4114800" imgH="109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3983038"/>
                        <a:ext cx="8729662" cy="23193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181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矩形 2"/>
          <p:cNvSpPr>
            <a:spLocks noChangeArrowheads="1"/>
          </p:cNvSpPr>
          <p:nvPr/>
        </p:nvSpPr>
        <p:spPr bwMode="auto">
          <a:xfrm>
            <a:off x="0" y="261938"/>
            <a:ext cx="51482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Even/Odd Properties</a:t>
            </a:r>
            <a:endParaRPr kumimoji="0" lang="en-US" altLang="zh-TW" sz="30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1" name="矩形 1"/>
          <p:cNvSpPr>
            <a:spLocks noChangeArrowheads="1"/>
          </p:cNvSpPr>
          <p:nvPr/>
        </p:nvSpPr>
        <p:spPr bwMode="auto">
          <a:xfrm>
            <a:off x="7938" y="90805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both real and even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矩形 1"/>
          <p:cNvSpPr>
            <a:spLocks noChangeArrowheads="1"/>
          </p:cNvSpPr>
          <p:nvPr/>
        </p:nvSpPr>
        <p:spPr bwMode="auto">
          <a:xfrm>
            <a:off x="34925" y="1412875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914400" indent="-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Times New Roman" pitchFamily="18" charset="0"/>
              <a:buChar char="−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Reversal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3493" name="物件 7"/>
          <p:cNvGraphicFramePr>
            <a:graphicFrameLocks noChangeAspect="1"/>
          </p:cNvGraphicFramePr>
          <p:nvPr/>
        </p:nvGraphicFramePr>
        <p:xfrm>
          <a:off x="944563" y="1993900"/>
          <a:ext cx="7180262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82" name="方程式" r:id="rId4" imgW="3606800" imgH="1016000" progId="Equation.3">
                  <p:embed/>
                </p:oleObj>
              </mc:Choice>
              <mc:Fallback>
                <p:oleObj name="方程式" r:id="rId4" imgW="36068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1993900"/>
                        <a:ext cx="7180262" cy="215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矩形 1"/>
          <p:cNvSpPr>
            <a:spLocks noChangeArrowheads="1"/>
          </p:cNvSpPr>
          <p:nvPr/>
        </p:nvSpPr>
        <p:spPr bwMode="auto">
          <a:xfrm>
            <a:off x="34925" y="4027488"/>
            <a:ext cx="4572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real and odd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3495" name="物件 9"/>
          <p:cNvGraphicFramePr>
            <a:graphicFrameLocks noChangeAspect="1"/>
          </p:cNvGraphicFramePr>
          <p:nvPr/>
        </p:nvGraphicFramePr>
        <p:xfrm>
          <a:off x="957263" y="4705350"/>
          <a:ext cx="7646987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83" name="方程式" r:id="rId6" imgW="3593880" imgH="761760" progId="Equation.3">
                  <p:embed/>
                </p:oleObj>
              </mc:Choice>
              <mc:Fallback>
                <p:oleObj name="方程式" r:id="rId6" imgW="359388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4705350"/>
                        <a:ext cx="7646987" cy="161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0179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矩形 3"/>
          <p:cNvSpPr>
            <a:spLocks noChangeArrowheads="1"/>
          </p:cNvSpPr>
          <p:nvPr/>
        </p:nvSpPr>
        <p:spPr bwMode="auto">
          <a:xfrm>
            <a:off x="0" y="165600"/>
            <a:ext cx="9144000" cy="103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Differentiation/Integration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33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405237"/>
              </p:ext>
            </p:extLst>
          </p:nvPr>
        </p:nvGraphicFramePr>
        <p:xfrm>
          <a:off x="977900" y="1400423"/>
          <a:ext cx="697706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2" name="方程式" r:id="rId4" imgW="2705100" imgH="889000" progId="Equation.3">
                  <p:embed/>
                </p:oleObj>
              </mc:Choice>
              <mc:Fallback>
                <p:oleObj name="方程式" r:id="rId4" imgW="27051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400423"/>
                        <a:ext cx="697706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Line 6"/>
          <p:cNvSpPr>
            <a:spLocks noChangeShapeType="1"/>
          </p:cNvSpPr>
          <p:nvPr/>
        </p:nvSpPr>
        <p:spPr bwMode="auto">
          <a:xfrm flipV="1">
            <a:off x="6588125" y="3213348"/>
            <a:ext cx="0" cy="287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0" y="3380036"/>
            <a:ext cx="9144000" cy="481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40000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 dc term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26667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280916"/>
            <a:ext cx="7702922" cy="446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450140"/>
              </p:ext>
            </p:extLst>
          </p:nvPr>
        </p:nvGraphicFramePr>
        <p:xfrm>
          <a:off x="962025" y="1412776"/>
          <a:ext cx="36099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8" name="方程式" r:id="rId4" imgW="1333500" imgH="368300" progId="Equation.3">
                  <p:embed/>
                </p:oleObj>
              </mc:Choice>
              <mc:Fallback>
                <p:oleObj name="方程式" r:id="rId4" imgW="13335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1412776"/>
                        <a:ext cx="3609975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Differentiation</a:t>
            </a:r>
          </a:p>
        </p:txBody>
      </p:sp>
      <p:sp>
        <p:nvSpPr>
          <p:cNvPr id="7" name="文字方塊 1"/>
          <p:cNvSpPr txBox="1">
            <a:spLocks noChangeArrowheads="1"/>
          </p:cNvSpPr>
          <p:nvPr/>
        </p:nvSpPr>
        <p:spPr bwMode="auto">
          <a:xfrm>
            <a:off x="3492500" y="528638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P.33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3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Differentiation</a:t>
            </a:r>
          </a:p>
        </p:txBody>
      </p:sp>
      <p:sp>
        <p:nvSpPr>
          <p:cNvPr id="26628" name="文字方塊 1"/>
          <p:cNvSpPr txBox="1">
            <a:spLocks noChangeArrowheads="1"/>
          </p:cNvSpPr>
          <p:nvPr/>
        </p:nvSpPr>
        <p:spPr bwMode="auto">
          <a:xfrm>
            <a:off x="1476375" y="5130477"/>
            <a:ext cx="6548438" cy="15388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Enhancing higher frequencies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De-emphasizing lower frequencies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Deleting DC term ( =0 for </a:t>
            </a:r>
            <a:r>
              <a:rPr lang="el-GR" altLang="zh-TW" sz="2800" i="1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TW" sz="2800" dirty="0" smtClean="0">
                <a:latin typeface="Arial" charset="0"/>
                <a:cs typeface="Arial" charset="0"/>
              </a:rPr>
              <a:t>)</a:t>
            </a:r>
            <a:endParaRPr lang="zh-TW" altLang="en-US" sz="800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123984"/>
              </p:ext>
            </p:extLst>
          </p:nvPr>
        </p:nvGraphicFramePr>
        <p:xfrm>
          <a:off x="1702296" y="1330152"/>
          <a:ext cx="373380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4" name="方程式" r:id="rId4" imgW="1447560" imgH="368280" progId="Equation.3">
                  <p:embed/>
                </p:oleObj>
              </mc:Choice>
              <mc:Fallback>
                <p:oleObj name="方程式" r:id="rId4" imgW="14475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2296" y="1330152"/>
                        <a:ext cx="3733800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55776"/>
            <a:ext cx="4233672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24128" y="447950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479503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843808" y="306896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068960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923928" y="3068960"/>
                <a:ext cx="1152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068960"/>
                <a:ext cx="1152128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292080" y="3683025"/>
                <a:ext cx="1584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683025"/>
                <a:ext cx="1584176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562182" y="2276872"/>
                <a:ext cx="509805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zh-TW" altLang="en-US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zh-TW" altLang="en-US" sz="3000" i="1">
                          <a:solidFill>
                            <a:schemeClr val="tx1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82" y="2276872"/>
                <a:ext cx="5098050" cy="55399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Integration</a:t>
            </a:r>
          </a:p>
        </p:txBody>
      </p:sp>
      <p:sp>
        <p:nvSpPr>
          <p:cNvPr id="27653" name="文字方塊 1"/>
          <p:cNvSpPr txBox="1">
            <a:spLocks noChangeArrowheads="1"/>
          </p:cNvSpPr>
          <p:nvPr/>
        </p:nvSpPr>
        <p:spPr bwMode="auto">
          <a:xfrm>
            <a:off x="3895725" y="5767388"/>
            <a:ext cx="165576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/>
              <a:t>Accumulation</a:t>
            </a:r>
          </a:p>
          <a:p>
            <a:pPr eaLnBrk="1" hangingPunct="1"/>
            <a:endParaRPr lang="zh-TW" altLang="en-US" sz="800"/>
          </a:p>
        </p:txBody>
      </p:sp>
      <p:sp>
        <p:nvSpPr>
          <p:cNvPr id="27655" name="文字方塊 1"/>
          <p:cNvSpPr txBox="1">
            <a:spLocks noChangeArrowheads="1"/>
          </p:cNvSpPr>
          <p:nvPr/>
        </p:nvSpPr>
        <p:spPr bwMode="auto">
          <a:xfrm>
            <a:off x="1182688" y="5012883"/>
            <a:ext cx="7350125" cy="17235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Enhancing lower frequencies (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accumulation 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effect)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De-emphasizing higher frequencies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                          (smoothing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effect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Undefined for </a:t>
            </a:r>
            <a:r>
              <a:rPr lang="el-GR" altLang="zh-TW" sz="2400" i="1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=0</a:t>
            </a:r>
            <a:endParaRPr lang="zh-TW" altLang="en-US" sz="2400" dirty="0"/>
          </a:p>
        </p:txBody>
      </p:sp>
      <p:graphicFrame>
        <p:nvGraphicFramePr>
          <p:cNvPr id="8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88756"/>
              </p:ext>
            </p:extLst>
          </p:nvPr>
        </p:nvGraphicFramePr>
        <p:xfrm>
          <a:off x="1610192" y="1227080"/>
          <a:ext cx="5410080" cy="761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7" name="方程式" r:id="rId4" imgW="2705040" imgH="380880" progId="Equation.3">
                  <p:embed/>
                </p:oleObj>
              </mc:Choice>
              <mc:Fallback>
                <p:oleObj name="方程式" r:id="rId4" imgW="270504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192" y="1227080"/>
                        <a:ext cx="5410080" cy="761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5328592" y="1772816"/>
            <a:ext cx="1259632" cy="660030"/>
            <a:chOff x="6390456" y="1988840"/>
            <a:chExt cx="1259632" cy="660030"/>
          </a:xfrm>
        </p:grpSpPr>
        <p:sp>
          <p:nvSpPr>
            <p:cNvPr id="9" name="文字方塊 8"/>
            <p:cNvSpPr txBox="1"/>
            <p:nvPr/>
          </p:nvSpPr>
          <p:spPr>
            <a:xfrm>
              <a:off x="6390456" y="2224138"/>
              <a:ext cx="1259632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400" kern="100" dirty="0" smtClean="0">
                  <a:solidFill>
                    <a:srgbClr val="000000"/>
                  </a:solidFill>
                  <a:latin typeface="Times New Roman"/>
                  <a:ea typeface="標楷體"/>
                </a:rPr>
                <a:t>dc 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term</a:t>
              </a:r>
              <a:endParaRPr kumimoji="0" lang="en-US" altLang="zh-TW" sz="24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7020272" y="1988840"/>
              <a:ext cx="0" cy="2873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356992"/>
            <a:ext cx="3429000" cy="176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275856" y="2278998"/>
                <a:ext cx="2204038" cy="566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den>
                          </m:f>
                        </m:e>
                      </m:box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90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278998"/>
                <a:ext cx="2204038" cy="5668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706198" y="2766961"/>
                <a:ext cx="4666002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zh-TW" altLang="en-US" sz="2400" i="1"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98" y="2766961"/>
                <a:ext cx="4666002" cy="64235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19672" y="3940039"/>
                <a:ext cx="10565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940039"/>
                <a:ext cx="1056508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115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14785" y="4660119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85" y="4660119"/>
                <a:ext cx="483146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355976" y="3609616"/>
                <a:ext cx="636072" cy="52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609616"/>
                <a:ext cx="636072" cy="52604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4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Fourier Transform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7708392" cy="449884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869932" y="1599183"/>
            <a:ext cx="3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546000" y="234888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000" y="2348880"/>
                <a:ext cx="32580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/>
          <p:cNvGrpSpPr/>
          <p:nvPr/>
        </p:nvGrpSpPr>
        <p:grpSpPr>
          <a:xfrm>
            <a:off x="4302646" y="2049140"/>
            <a:ext cx="900000" cy="498177"/>
            <a:chOff x="4302646" y="2049140"/>
            <a:chExt cx="900000" cy="498177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4302646" y="254731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433069" y="2049140"/>
              <a:ext cx="52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FS</a:t>
              </a:r>
              <a:endParaRPr lang="zh-TW" altLang="en-US" sz="24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840800" y="223343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800" y="2233439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588224" y="242302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423021"/>
                <a:ext cx="432048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372200" y="2449463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04248" y="2967335"/>
                <a:ext cx="7200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967335"/>
                <a:ext cx="720081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64498" y="2419846"/>
                <a:ext cx="6918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3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98" y="2419846"/>
                <a:ext cx="69187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>
            <a:off x="7154763" y="2563793"/>
            <a:ext cx="100" cy="54000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795459" y="3565458"/>
                <a:ext cx="1696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periodic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9" y="3565458"/>
                <a:ext cx="1696421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575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187947" y="3645024"/>
                <a:ext cx="2056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discrete in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/>
                      </a:rPr>
                      <m:t>𝜔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947" y="3645024"/>
                <a:ext cx="2056461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445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27016" y="4438273"/>
                <a:ext cx="936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16" y="4438273"/>
                <a:ext cx="936106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961" r="-1045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847681" y="5339308"/>
                <a:ext cx="56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81" y="5339308"/>
                <a:ext cx="568326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840325" y="5094000"/>
                <a:ext cx="59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325" y="5094000"/>
                <a:ext cx="59375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1020" b="-17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167505" y="6022800"/>
                <a:ext cx="2056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aperiodic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05" y="6022800"/>
                <a:ext cx="2056461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474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45002" y="5095612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002" y="5095612"/>
                <a:ext cx="325804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711396" y="6021288"/>
                <a:ext cx="2244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continuous in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𝜔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396" y="6021288"/>
                <a:ext cx="2244980" cy="461665"/>
              </a:xfrm>
              <a:prstGeom prst="rect">
                <a:avLst/>
              </a:prstGeom>
              <a:blipFill rotWithShape="1">
                <a:blip r:embed="rId16"/>
                <a:stretch>
                  <a:fillRect l="-4348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7398281" y="5589240"/>
            <a:ext cx="1350183" cy="473591"/>
            <a:chOff x="7398281" y="5589240"/>
            <a:chExt cx="1350183" cy="473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7926050" y="5589240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050" y="5589240"/>
                  <a:ext cx="822414" cy="47359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/>
            <p:cNvCxnSpPr>
              <a:endCxn id="28" idx="1"/>
            </p:cNvCxnSpPr>
            <p:nvPr/>
          </p:nvCxnSpPr>
          <p:spPr>
            <a:xfrm>
              <a:off x="7398281" y="5682575"/>
              <a:ext cx="527769" cy="143461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708797" y="4438800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797" y="4438800"/>
                <a:ext cx="630955" cy="461665"/>
              </a:xfrm>
              <a:prstGeom prst="rect">
                <a:avLst/>
              </a:prstGeom>
              <a:blipFill rotWithShape="1">
                <a:blip r:embed="rId18"/>
                <a:stretch>
                  <a:fillRect r="-2500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23528" y="3399383"/>
                <a:ext cx="100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399383"/>
                <a:ext cx="1008112" cy="461665"/>
              </a:xfrm>
              <a:prstGeom prst="rect">
                <a:avLst/>
              </a:prstGeom>
              <a:blipFill rotWithShape="1">
                <a:blip r:embed="rId19"/>
                <a:stretch>
                  <a:fillRect l="-9091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>
            <a:off x="755576" y="2853908"/>
            <a:ext cx="21602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755626" y="3830096"/>
            <a:ext cx="21597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175044" y="2868973"/>
                <a:ext cx="1485188" cy="52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044" y="2868973"/>
                <a:ext cx="1485188" cy="523861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932040" y="3429000"/>
                <a:ext cx="13102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429000"/>
                <a:ext cx="1310226" cy="46166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/>
          <p:cNvGrpSpPr/>
          <p:nvPr/>
        </p:nvGrpSpPr>
        <p:grpSpPr>
          <a:xfrm>
            <a:off x="7840326" y="2882554"/>
            <a:ext cx="866456" cy="690462"/>
            <a:chOff x="7336370" y="1117051"/>
            <a:chExt cx="866456" cy="690462"/>
          </a:xfrm>
        </p:grpSpPr>
        <p:cxnSp>
          <p:nvCxnSpPr>
            <p:cNvPr id="5" name="直線單箭頭接點 4"/>
            <p:cNvCxnSpPr/>
            <p:nvPr/>
          </p:nvCxnSpPr>
          <p:spPr>
            <a:xfrm flipH="1" flipV="1">
              <a:off x="7336370" y="1117051"/>
              <a:ext cx="165627" cy="320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7380412" y="1333922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412" y="1333922"/>
                  <a:ext cx="822414" cy="473591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r="-170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線單箭頭接點 45"/>
          <p:cNvCxnSpPr/>
          <p:nvPr/>
        </p:nvCxnSpPr>
        <p:spPr>
          <a:xfrm>
            <a:off x="5148114" y="3877940"/>
            <a:ext cx="21597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5004048" y="2924944"/>
            <a:ext cx="21602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4302000" y="4839543"/>
            <a:ext cx="900000" cy="461665"/>
            <a:chOff x="4211960" y="4911551"/>
            <a:chExt cx="900000" cy="461665"/>
          </a:xfrm>
        </p:grpSpPr>
        <p:cxnSp>
          <p:nvCxnSpPr>
            <p:cNvPr id="31" name="直線單箭頭接點 30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  <m:r>
                          <a:rPr lang="en-US" altLang="zh-TW" sz="2400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l="-3448" r="-103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Parseval’s Relation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8131" name="物件 2"/>
          <p:cNvGraphicFramePr>
            <a:graphicFrameLocks noChangeAspect="1"/>
          </p:cNvGraphicFramePr>
          <p:nvPr/>
        </p:nvGraphicFramePr>
        <p:xfrm>
          <a:off x="1055688" y="957263"/>
          <a:ext cx="68516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6" name="方程式" r:id="rId4" imgW="2159000" imgH="393700" progId="Equation.3">
                  <p:embed/>
                </p:oleObj>
              </mc:Choice>
              <mc:Fallback>
                <p:oleObj name="方程式" r:id="rId4" imgW="2159000" imgH="3937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957263"/>
                        <a:ext cx="685165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210668"/>
            <a:ext cx="9144000" cy="2154436"/>
          </a:xfrm>
          <a:prstGeom prst="rect">
            <a:avLst/>
          </a:prstGeom>
          <a:noFill/>
        </p:spPr>
        <p:txBody>
          <a:bodyPr rIns="180000" anchor="ctr">
            <a:spAutoFit/>
          </a:bodyPr>
          <a:lstStyle/>
          <a:p>
            <a:pPr marL="118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total energy: energy per unit time integrated over the </a:t>
            </a:r>
          </a:p>
          <a:p>
            <a:pPr marL="307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</a:t>
            </a:r>
          </a:p>
          <a:p>
            <a:pPr marL="1188000" lvl="5">
              <a:buSzPct val="100000"/>
              <a:defRPr/>
            </a:pPr>
            <a:endParaRPr kumimoji="0" lang="en-US" altLang="zh-TW" sz="12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188000" lvl="5">
              <a:spcBef>
                <a:spcPts val="6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total energy: energy per unit frequency integrated </a:t>
            </a:r>
          </a:p>
          <a:p>
            <a:pPr marL="307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over the frequency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835696" y="4307348"/>
                <a:ext cx="4032448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307348"/>
                <a:ext cx="4032448" cy="113787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>
                <a:spLocks noChangeAspect="1"/>
              </p:cNvSpPr>
              <p:nvPr/>
            </p:nvSpPr>
            <p:spPr>
              <a:xfrm>
                <a:off x="1115616" y="5603492"/>
                <a:ext cx="4752528" cy="113787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TW" sz="280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603492"/>
                <a:ext cx="4752528" cy="113787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Time/Frequency Scaling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8675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640527"/>
              </p:ext>
            </p:extLst>
          </p:nvPr>
        </p:nvGraphicFramePr>
        <p:xfrm>
          <a:off x="1008063" y="941388"/>
          <a:ext cx="32004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3" name="方程式" r:id="rId4" imgW="1600200" imgH="762000" progId="Equation.3">
                  <p:embed/>
                </p:oleObj>
              </mc:Choice>
              <mc:Fallback>
                <p:oleObj name="方程式" r:id="rId4" imgW="1600200" imgH="762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941388"/>
                        <a:ext cx="32004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矩形 4"/>
          <p:cNvSpPr>
            <a:spLocks noChangeArrowheads="1"/>
          </p:cNvSpPr>
          <p:nvPr/>
        </p:nvSpPr>
        <p:spPr bwMode="auto">
          <a:xfrm>
            <a:off x="0" y="6135390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4.11, p.296 of text</a:t>
            </a:r>
          </a:p>
        </p:txBody>
      </p:sp>
      <p:sp>
        <p:nvSpPr>
          <p:cNvPr id="2" name="矩形 1"/>
          <p:cNvSpPr/>
          <p:nvPr/>
        </p:nvSpPr>
        <p:spPr>
          <a:xfrm>
            <a:off x="4068237" y="1969676"/>
            <a:ext cx="2375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(time reversal)</a:t>
            </a:r>
            <a:endParaRPr lang="zh-TW" altLang="en-US" sz="2800" dirty="0"/>
          </a:p>
        </p:txBody>
      </p: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539552" y="2522774"/>
            <a:ext cx="7920880" cy="3570522"/>
            <a:chOff x="539552" y="1743199"/>
            <a:chExt cx="8800977" cy="39672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132856"/>
              <a:ext cx="7795260" cy="3577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3347864" y="261236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7864" y="2612366"/>
                  <a:ext cx="325804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群組 9"/>
            <p:cNvGrpSpPr/>
            <p:nvPr/>
          </p:nvGrpSpPr>
          <p:grpSpPr>
            <a:xfrm>
              <a:off x="4067944" y="2132856"/>
              <a:ext cx="900000" cy="461665"/>
              <a:chOff x="4211960" y="4911551"/>
              <a:chExt cx="900000" cy="461665"/>
            </a:xfrm>
          </p:grpSpPr>
          <p:cxnSp>
            <p:nvCxnSpPr>
              <p:cNvPr id="28" name="直線單箭頭接點 27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7884368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368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123728" y="1881768"/>
                  <a:ext cx="7200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1881768"/>
                  <a:ext cx="720080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9244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3635896" y="5055567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5055567"/>
                  <a:ext cx="325804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3419872" y="3861048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61048"/>
                  <a:ext cx="325804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124000" y="3399383"/>
                  <a:ext cx="201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&gt;1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0" y="3399383"/>
                  <a:ext cx="2015952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2124000" y="4556745"/>
                  <a:ext cx="201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&lt;1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0" y="4556745"/>
                  <a:ext cx="2015952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群組 16"/>
            <p:cNvGrpSpPr/>
            <p:nvPr/>
          </p:nvGrpSpPr>
          <p:grpSpPr>
            <a:xfrm>
              <a:off x="4068000" y="4695527"/>
              <a:ext cx="900000" cy="461665"/>
              <a:chOff x="4211960" y="4911551"/>
              <a:chExt cx="900000" cy="461665"/>
            </a:xfrm>
          </p:grpSpPr>
          <p:cxnSp>
            <p:nvCxnSpPr>
              <p:cNvPr id="26" name="直線單箭頭接點 25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8" name="文字方塊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群組 17"/>
            <p:cNvGrpSpPr/>
            <p:nvPr/>
          </p:nvGrpSpPr>
          <p:grpSpPr>
            <a:xfrm>
              <a:off x="4068000" y="3789040"/>
              <a:ext cx="900000" cy="461665"/>
              <a:chOff x="4211960" y="4911551"/>
              <a:chExt cx="900000" cy="461665"/>
            </a:xfrm>
          </p:grpSpPr>
          <p:cxnSp>
            <p:nvCxnSpPr>
              <p:cNvPr id="24" name="直線單箭頭接點 23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979250" y="383143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9250" y="3831431"/>
                  <a:ext cx="432048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8151068" y="5080694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068" y="5080694"/>
                  <a:ext cx="432048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6660230" y="1743199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230" y="1743199"/>
                  <a:ext cx="936106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1961" r="-10458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6740050" y="3150161"/>
                  <a:ext cx="2488720" cy="636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zh-TW" altLang="en-US" sz="240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</m:e>
                        </m:box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400" i="1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𝑗</m:t>
                            </m:r>
                            <m:box>
                              <m:box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&gt;1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0" y="3150161"/>
                  <a:ext cx="2488720" cy="63678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39498" y="4449689"/>
                  <a:ext cx="2601031" cy="636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zh-TW" altLang="en-US" sz="240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TW" sz="2400" b="0" i="1" smtClean="0">
                                <a:latin typeface="Cambria Math"/>
                              </a:rPr>
                              <m:t> </m:t>
                            </m:r>
                          </m:e>
                        </m:box>
                        <m:r>
                          <a:rPr lang="en-US" altLang="zh-TW" sz="2400" i="1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𝑗</m:t>
                            </m:r>
                            <m:box>
                              <m:box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altLang="zh-TW" sz="2400" b="0" i="1" smtClean="0">
                                    <a:latin typeface="Cambria Math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&lt;1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498" y="4449689"/>
                  <a:ext cx="2601031" cy="63678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4976"/>
            <a:ext cx="7632848" cy="540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332656"/>
            <a:ext cx="9144000" cy="954107"/>
          </a:xfrm>
          <a:prstGeom prst="rect">
            <a:avLst/>
          </a:prstGeom>
          <a:noFill/>
        </p:spPr>
        <p:txBody>
          <a:bodyPr rIns="180000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inverse relationship between signal “width” in time/frequency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domains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Single Frequency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" y="2336024"/>
            <a:ext cx="8033918" cy="3901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83568" y="1484784"/>
                <a:ext cx="4248472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2800" b="0" i="1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box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84784"/>
                <a:ext cx="4248472" cy="5946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06636" y="306896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636" y="3068960"/>
                <a:ext cx="325804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4067944" y="2708920"/>
            <a:ext cx="900000" cy="461665"/>
            <a:chOff x="4211960" y="4911551"/>
            <a:chExt cx="900000" cy="461665"/>
          </a:xfrm>
        </p:grpSpPr>
        <p:cxnSp>
          <p:nvCxnSpPr>
            <p:cNvPr id="8" name="直線單箭頭接點 7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03848" y="306896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068960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204000" y="424856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00" y="4248568"/>
                <a:ext cx="43204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04000" y="530120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00" y="5301208"/>
                <a:ext cx="432048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8227050" y="4273993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050" y="4273993"/>
                <a:ext cx="32580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8331825" y="5271591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25" y="5271591"/>
                <a:ext cx="325804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4068000" y="4199703"/>
            <a:ext cx="900000" cy="461665"/>
            <a:chOff x="4211960" y="4911551"/>
            <a:chExt cx="900000" cy="461665"/>
          </a:xfrm>
        </p:grpSpPr>
        <p:cxnSp>
          <p:nvCxnSpPr>
            <p:cNvPr id="16" name="直線單箭頭接點 15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/>
          <p:cNvGrpSpPr/>
          <p:nvPr/>
        </p:nvGrpSpPr>
        <p:grpSpPr>
          <a:xfrm>
            <a:off x="4068000" y="5239866"/>
            <a:ext cx="900000" cy="461665"/>
            <a:chOff x="4211960" y="4911551"/>
            <a:chExt cx="900000" cy="461665"/>
          </a:xfrm>
        </p:grpSpPr>
        <p:cxnSp>
          <p:nvCxnSpPr>
            <p:cNvPr id="19" name="直線單箭頭接點 1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267744" y="328498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284984"/>
                <a:ext cx="432048" cy="461665"/>
              </a:xfrm>
              <a:prstGeom prst="rect">
                <a:avLst/>
              </a:prstGeom>
              <a:blipFill rotWithShape="1">
                <a:blip r:embed="rId14"/>
                <a:stretch>
                  <a:fillRect r="-197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971600" y="3286800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286800"/>
                <a:ext cx="720080" cy="461665"/>
              </a:xfrm>
              <a:prstGeom prst="rect">
                <a:avLst/>
              </a:prstGeom>
              <a:blipFill rotWithShape="1">
                <a:blip r:embed="rId15"/>
                <a:stretch>
                  <a:fillRect r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71178" y="4503600"/>
                <a:ext cx="8884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8" y="4503600"/>
                <a:ext cx="888454" cy="461665"/>
              </a:xfrm>
              <a:prstGeom prst="rect">
                <a:avLst/>
              </a:prstGeom>
              <a:blipFill rotWithShape="1">
                <a:blip r:embed="rId16"/>
                <a:stretch>
                  <a:fillRect r="-20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699792" y="4504825"/>
                <a:ext cx="7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504825"/>
                <a:ext cx="785775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190403" y="5517232"/>
                <a:ext cx="648072" cy="54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box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403" y="5517232"/>
                <a:ext cx="648072" cy="54277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187623" y="5517232"/>
                <a:ext cx="1002779" cy="54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box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5517232"/>
                <a:ext cx="1002779" cy="54277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Scaling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960442"/>
            <a:ext cx="5111506" cy="2852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536161"/>
              </p:ext>
            </p:extLst>
          </p:nvPr>
        </p:nvGraphicFramePr>
        <p:xfrm>
          <a:off x="1187450" y="1320760"/>
          <a:ext cx="812096" cy="812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4" name="方程式" r:id="rId4" imgW="406048" imgH="406048" progId="Equation.3">
                  <p:embed/>
                </p:oleObj>
              </mc:Choice>
              <mc:Fallback>
                <p:oleObj name="方程式" r:id="rId4" imgW="406048" imgH="40604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20760"/>
                        <a:ext cx="812096" cy="812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12"/>
          <p:cNvSpPr txBox="1">
            <a:spLocks noChangeArrowheads="1"/>
          </p:cNvSpPr>
          <p:nvPr/>
        </p:nvSpPr>
        <p:spPr bwMode="auto">
          <a:xfrm>
            <a:off x="1558925" y="1153319"/>
            <a:ext cx="72723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latin typeface="Times New Roman" pitchFamily="18" charset="0"/>
                <a:cs typeface="Times New Roman" pitchFamily="18" charset="0"/>
              </a:rPr>
              <a:t>positive real number</a:t>
            </a:r>
          </a:p>
        </p:txBody>
      </p:sp>
      <p:graphicFrame>
        <p:nvGraphicFramePr>
          <p:cNvPr id="7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196920"/>
              </p:ext>
            </p:extLst>
          </p:nvPr>
        </p:nvGraphicFramePr>
        <p:xfrm>
          <a:off x="1133475" y="2364282"/>
          <a:ext cx="2615064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5" name="方程式" r:id="rId6" imgW="1307532" imgH="431613" progId="Equation.3">
                  <p:embed/>
                </p:oleObj>
              </mc:Choice>
              <mc:Fallback>
                <p:oleObj name="方程式" r:id="rId6" imgW="1307532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2364282"/>
                        <a:ext cx="2615064" cy="86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1975520" y="1611238"/>
            <a:ext cx="7092280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periodic with period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and fundamental frequency 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αω</a:t>
            </a:r>
            <a:r>
              <a:rPr kumimoji="0" lang="en-US" altLang="zh-TW" sz="260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kumimoji="0" lang="zh-TW" altLang="en-US" sz="26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0" y="3068960"/>
            <a:ext cx="91440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unchanged, but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and each harmonic component are different</a:t>
            </a:r>
          </a:p>
        </p:txBody>
      </p:sp>
      <p:sp>
        <p:nvSpPr>
          <p:cNvPr id="11" name="文字方塊 1"/>
          <p:cNvSpPr txBox="1">
            <a:spLocks noChangeArrowheads="1"/>
          </p:cNvSpPr>
          <p:nvPr/>
        </p:nvSpPr>
        <p:spPr bwMode="auto">
          <a:xfrm>
            <a:off x="3059832" y="54868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P.30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Data Transmission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" y="1786508"/>
            <a:ext cx="7818120" cy="1714500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28411" y="2643758"/>
            <a:ext cx="936104" cy="440436"/>
            <a:chOff x="611560" y="2558058"/>
            <a:chExt cx="936104" cy="440436"/>
          </a:xfrm>
        </p:grpSpPr>
        <p:cxnSp>
          <p:nvCxnSpPr>
            <p:cNvPr id="14" name="直線接點 13"/>
            <p:cNvCxnSpPr/>
            <p:nvPr/>
          </p:nvCxnSpPr>
          <p:spPr>
            <a:xfrm>
              <a:off x="899592" y="2558058"/>
              <a:ext cx="0" cy="438894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1259632" y="2559600"/>
              <a:ext cx="0" cy="438894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611560" y="2779047"/>
              <a:ext cx="28803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1259632" y="2779200"/>
              <a:ext cx="288032" cy="0"/>
            </a:xfrm>
            <a:prstGeom prst="straightConnector1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群組 10"/>
          <p:cNvGrpSpPr/>
          <p:nvPr/>
        </p:nvGrpSpPr>
        <p:grpSpPr>
          <a:xfrm>
            <a:off x="1971245" y="2357347"/>
            <a:ext cx="1241070" cy="720653"/>
            <a:chOff x="1971245" y="2357347"/>
            <a:chExt cx="1241070" cy="720653"/>
          </a:xfrm>
        </p:grpSpPr>
        <p:cxnSp>
          <p:nvCxnSpPr>
            <p:cNvPr id="19" name="直線接點 18"/>
            <p:cNvCxnSpPr/>
            <p:nvPr/>
          </p:nvCxnSpPr>
          <p:spPr>
            <a:xfrm>
              <a:off x="2259277" y="2357347"/>
              <a:ext cx="0" cy="7200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1971245" y="2857901"/>
              <a:ext cx="28803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2924283" y="2858054"/>
              <a:ext cx="28803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2894610" y="2358000"/>
              <a:ext cx="0" cy="7200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群組 24"/>
          <p:cNvGrpSpPr/>
          <p:nvPr/>
        </p:nvGrpSpPr>
        <p:grpSpPr>
          <a:xfrm>
            <a:off x="7020272" y="2642400"/>
            <a:ext cx="1080120" cy="440436"/>
            <a:chOff x="899592" y="2558058"/>
            <a:chExt cx="1080120" cy="440436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899592" y="2558058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1979712" y="2559600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1691680" y="2779047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899592" y="2779200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5832240" y="1700808"/>
            <a:ext cx="900000" cy="461665"/>
            <a:chOff x="4211960" y="4911551"/>
            <a:chExt cx="900000" cy="461665"/>
          </a:xfrm>
        </p:grpSpPr>
        <p:cxnSp>
          <p:nvCxnSpPr>
            <p:cNvPr id="31" name="直線單箭頭接點 30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448" r="-103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文字方塊 32"/>
          <p:cNvSpPr txBox="1"/>
          <p:nvPr/>
        </p:nvSpPr>
        <p:spPr>
          <a:xfrm>
            <a:off x="942570" y="1671191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628705" y="1670400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264115" y="1670400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924283" y="1670400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99592" y="3038400"/>
                <a:ext cx="4779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en-US" altLang="zh-TW" sz="2400" dirty="0" smtClean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038400"/>
                <a:ext cx="477929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512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965908" y="2420888"/>
                <a:ext cx="4779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08" y="2420888"/>
                <a:ext cx="477929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/>
          <p:cNvSpPr txBox="1"/>
          <p:nvPr/>
        </p:nvSpPr>
        <p:spPr>
          <a:xfrm>
            <a:off x="2273792" y="3039343"/>
            <a:ext cx="193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C00000"/>
                </a:solidFill>
              </a:rPr>
              <a:t>T: bit duration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308304" y="2810524"/>
            <a:ext cx="50405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W: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15967" y="3238300"/>
            <a:ext cx="1534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>
                <a:solidFill>
                  <a:srgbClr val="002060"/>
                </a:solidFill>
              </a:rPr>
              <a:t>bandwidth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1346" y="3429000"/>
            <a:ext cx="1707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 smtClean="0"/>
              <a:t>pulse width </a:t>
            </a:r>
            <a:endParaRPr lang="zh-TW" altLang="en-US" sz="2400" dirty="0"/>
          </a:p>
        </p:txBody>
      </p:sp>
      <p:grpSp>
        <p:nvGrpSpPr>
          <p:cNvPr id="42" name="群組 41"/>
          <p:cNvGrpSpPr/>
          <p:nvPr/>
        </p:nvGrpSpPr>
        <p:grpSpPr>
          <a:xfrm>
            <a:off x="862136" y="4221088"/>
            <a:ext cx="3853880" cy="617798"/>
            <a:chOff x="862136" y="4581128"/>
            <a:chExt cx="3853880" cy="617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862136" y="4581128"/>
                  <a:ext cx="2485728" cy="6177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𝑊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∝</m:t>
                        </m:r>
                        <m:box>
                          <m:boxPr>
                            <m:ctrlP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TW" alt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𝜏</m:t>
                                </m:r>
                              </m:den>
                            </m:f>
                          </m:e>
                        </m:box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box>
                          <m:boxPr>
                            <m:ctrlP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den>
                            </m:f>
                          </m:e>
                        </m:box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𝑟</m:t>
                        </m:r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36" y="4581128"/>
                  <a:ext cx="2485728" cy="61779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文字方塊 23"/>
            <p:cNvSpPr txBox="1"/>
            <p:nvPr/>
          </p:nvSpPr>
          <p:spPr>
            <a:xfrm>
              <a:off x="3203848" y="4599734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: bit rate</a:t>
              </a:r>
              <a:endParaRPr lang="zh-TW" altLang="en-US" sz="28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0" y="4913292"/>
            <a:ext cx="9144000" cy="1107996"/>
          </a:xfrm>
          <a:prstGeom prst="rect">
            <a:avLst/>
          </a:prstGeom>
          <a:noFill/>
        </p:spPr>
        <p:txBody>
          <a:bodyPr rIns="180000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example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: digital transmission</a:t>
            </a:r>
          </a:p>
          <a:p>
            <a:pPr marL="9144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(required bandwidth) </a:t>
            </a:r>
            <a:r>
              <a:rPr kumimoji="0" lang="el-GR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α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(bit rate)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8244408" y="219008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08" y="2190080"/>
                <a:ext cx="43204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1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058777"/>
              </p:ext>
            </p:extLst>
          </p:nvPr>
        </p:nvGraphicFramePr>
        <p:xfrm>
          <a:off x="827584" y="1365305"/>
          <a:ext cx="3105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8" name="方程式" r:id="rId3" imgW="1117440" imgH="228600" progId="Equation.3">
                  <p:embed/>
                </p:oleObj>
              </mc:Choice>
              <mc:Fallback>
                <p:oleObj name="方程式" r:id="rId3" imgW="1117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365305"/>
                        <a:ext cx="31051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矩形 3"/>
          <p:cNvSpPr>
            <a:spLocks noChangeArrowheads="1"/>
          </p:cNvSpPr>
          <p:nvPr/>
        </p:nvSpPr>
        <p:spPr bwMode="auto">
          <a:xfrm>
            <a:off x="0" y="1946330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803275" eaLnBrk="1" hangingPunct="1">
              <a:buSzPct val="70000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effect of sign change for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and </a:t>
            </a: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are identical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74"/>
          <a:stretch/>
        </p:blipFill>
        <p:spPr bwMode="auto">
          <a:xfrm>
            <a:off x="354013" y="2738418"/>
            <a:ext cx="8466137" cy="213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1187624" y="5034695"/>
            <a:ext cx="6984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unique representation for orthogonal basis</a:t>
            </a: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Reversal</a:t>
            </a:r>
          </a:p>
        </p:txBody>
      </p:sp>
      <p:sp>
        <p:nvSpPr>
          <p:cNvPr id="8" name="文字方塊 1"/>
          <p:cNvSpPr txBox="1">
            <a:spLocks noChangeArrowheads="1"/>
          </p:cNvSpPr>
          <p:nvPr/>
        </p:nvSpPr>
        <p:spPr bwMode="auto">
          <a:xfrm>
            <a:off x="3562350" y="528638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P.29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43050"/>
            <a:ext cx="8640763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3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Time Reversal</a:t>
            </a:r>
          </a:p>
        </p:txBody>
      </p:sp>
      <p:sp>
        <p:nvSpPr>
          <p:cNvPr id="35844" name="文字方塊 1"/>
          <p:cNvSpPr txBox="1">
            <a:spLocks noChangeArrowheads="1"/>
          </p:cNvSpPr>
          <p:nvPr/>
        </p:nvSpPr>
        <p:spPr bwMode="auto">
          <a:xfrm>
            <a:off x="1763713" y="4508500"/>
            <a:ext cx="4321175" cy="1154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Unique representation for orthogonal bases</a:t>
            </a:r>
          </a:p>
          <a:p>
            <a:pPr eaLnBrk="1" hangingPunct="1"/>
            <a:endParaRPr lang="zh-TW" altLang="en-US" sz="800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821798"/>
              </p:ext>
            </p:extLst>
          </p:nvPr>
        </p:nvGraphicFramePr>
        <p:xfrm>
          <a:off x="395536" y="5733256"/>
          <a:ext cx="370205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1" name="方程式" r:id="rId5" imgW="1434960" imgH="215640" progId="Equation.3">
                  <p:embed/>
                </p:oleObj>
              </mc:Choice>
              <mc:Fallback>
                <p:oleObj name="方程式" r:id="rId5" imgW="1434960" imgH="21564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733256"/>
                        <a:ext cx="370205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2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Duality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2636838"/>
            <a:ext cx="91440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time/frequency domains are kind of “symmetric” except for a sign change (and a factor of 2</a:t>
            </a:r>
            <a:r>
              <a:rPr kumimoji="0" lang="en-US" altLang="zh-TW" sz="28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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Symbol"/>
              </a:rPr>
              <a:t>)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--- “two domains”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36868" name="矩形 5"/>
          <p:cNvSpPr>
            <a:spLocks noChangeArrowheads="1"/>
          </p:cNvSpPr>
          <p:nvPr/>
        </p:nvSpPr>
        <p:spPr bwMode="auto">
          <a:xfrm>
            <a:off x="0" y="41370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4.17, p.310 of text</a:t>
            </a:r>
          </a:p>
        </p:txBody>
      </p:sp>
      <p:grpSp>
        <p:nvGrpSpPr>
          <p:cNvPr id="36869" name="群組 7"/>
          <p:cNvGrpSpPr>
            <a:grpSpLocks/>
          </p:cNvGrpSpPr>
          <p:nvPr/>
        </p:nvGrpSpPr>
        <p:grpSpPr bwMode="auto">
          <a:xfrm>
            <a:off x="971550" y="1022350"/>
            <a:ext cx="6845300" cy="1274763"/>
            <a:chOff x="985908" y="874484"/>
            <a:chExt cx="6517077" cy="1145915"/>
          </a:xfrm>
        </p:grpSpPr>
        <p:graphicFrame>
          <p:nvGraphicFramePr>
            <p:cNvPr id="36870" name="物件 1"/>
            <p:cNvGraphicFramePr>
              <a:graphicFrameLocks noChangeAspect="1"/>
            </p:cNvGraphicFramePr>
            <p:nvPr/>
          </p:nvGraphicFramePr>
          <p:xfrm>
            <a:off x="985908" y="874484"/>
            <a:ext cx="6517077" cy="1145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33" name="方程式" r:id="rId4" imgW="2527300" imgH="482600" progId="Equation.3">
                    <p:embed/>
                  </p:oleObj>
                </mc:Choice>
                <mc:Fallback>
                  <p:oleObj name="方程式" r:id="rId4" imgW="2527300" imgH="482600" progId="Equation.3">
                    <p:embed/>
                    <p:pic>
                      <p:nvPicPr>
                        <p:cNvPr id="0" name="物件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908" y="874484"/>
                          <a:ext cx="6517077" cy="11459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1" name="向右箭號 6"/>
            <p:cNvSpPr>
              <a:spLocks noChangeArrowheads="1"/>
            </p:cNvSpPr>
            <p:nvPr/>
          </p:nvSpPr>
          <p:spPr bwMode="auto">
            <a:xfrm>
              <a:off x="4104016" y="970095"/>
              <a:ext cx="612000" cy="36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180000" anchor="ctr">
              <a:spAutoFit/>
            </a:bodyPr>
            <a:lstStyle>
              <a:lvl1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buSzPct val="70000"/>
                <a:buFont typeface="Wingdings" pitchFamily="2" charset="2"/>
                <a:buChar char="l"/>
              </a:pPr>
              <a:endParaRPr kumimoji="0" lang="zh-TW" altLang="en-US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Duality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166610" cy="2903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483768" y="2549409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549409"/>
                <a:ext cx="325804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3347864" y="1844824"/>
            <a:ext cx="900000" cy="461665"/>
            <a:chOff x="4211960" y="4911551"/>
            <a:chExt cx="900000" cy="461665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390" r="-8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746550" y="2467495"/>
                <a:ext cx="8876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550" y="2467495"/>
                <a:ext cx="887603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18621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11013" y="1471954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3" y="1471954"/>
                <a:ext cx="630955" cy="461665"/>
              </a:xfrm>
              <a:prstGeom prst="rect">
                <a:avLst/>
              </a:prstGeom>
              <a:blipFill rotWithShape="1">
                <a:blip r:embed="rId8"/>
                <a:stretch>
                  <a:fillRect r="-25243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236736" y="3399383"/>
                <a:ext cx="149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2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(−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36" y="3399383"/>
                <a:ext cx="149550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816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494368" y="1472400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368" y="1472400"/>
                <a:ext cx="630955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923" r="-25962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538842" y="420421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2" y="4204210"/>
                <a:ext cx="325804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960223" y="3501008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223" y="3501008"/>
                <a:ext cx="630955" cy="461665"/>
              </a:xfrm>
              <a:prstGeom prst="rect">
                <a:avLst/>
              </a:prstGeom>
              <a:blipFill rotWithShape="1">
                <a:blip r:embed="rId12"/>
                <a:stretch>
                  <a:fillRect r="-2233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372200" y="1772816"/>
                <a:ext cx="1584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772816"/>
                <a:ext cx="1584960" cy="461665"/>
              </a:xfrm>
              <a:prstGeom prst="rect">
                <a:avLst/>
              </a:prstGeom>
              <a:blipFill rotWithShape="1">
                <a:blip r:embed="rId13"/>
                <a:stretch>
                  <a:fillRect r="-500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7499711" y="414463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11" y="4144635"/>
                <a:ext cx="432048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6262052" y="4534633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518634" y="292494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3348000" y="2852936"/>
            <a:ext cx="900000" cy="461665"/>
            <a:chOff x="4211960" y="5359095"/>
            <a:chExt cx="900000" cy="461665"/>
          </a:xfrm>
        </p:grpSpPr>
        <p:cxnSp>
          <p:nvCxnSpPr>
            <p:cNvPr id="32" name="直線單箭頭接點 31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4361061" y="5359095"/>
                  <a:ext cx="6428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61" y="5359095"/>
                  <a:ext cx="642851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2857" r="-2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33"/>
          <p:cNvGrpSpPr/>
          <p:nvPr/>
        </p:nvGrpSpPr>
        <p:grpSpPr>
          <a:xfrm>
            <a:off x="3348000" y="3759423"/>
            <a:ext cx="900000" cy="461665"/>
            <a:chOff x="4211960" y="4911551"/>
            <a:chExt cx="900000" cy="461665"/>
          </a:xfrm>
        </p:grpSpPr>
        <p:cxnSp>
          <p:nvCxnSpPr>
            <p:cNvPr id="35" name="直線單箭頭接點 34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3390" r="-8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群組 7"/>
          <p:cNvGrpSpPr>
            <a:grpSpLocks/>
          </p:cNvGrpSpPr>
          <p:nvPr/>
        </p:nvGrpSpPr>
        <p:grpSpPr bwMode="auto">
          <a:xfrm>
            <a:off x="971550" y="5178573"/>
            <a:ext cx="6845300" cy="1274763"/>
            <a:chOff x="985908" y="874484"/>
            <a:chExt cx="6517077" cy="1145915"/>
          </a:xfrm>
        </p:grpSpPr>
        <p:graphicFrame>
          <p:nvGraphicFramePr>
            <p:cNvPr id="37" name="物件 1"/>
            <p:cNvGraphicFramePr>
              <a:graphicFrameLocks noChangeAspect="1"/>
            </p:cNvGraphicFramePr>
            <p:nvPr/>
          </p:nvGraphicFramePr>
          <p:xfrm>
            <a:off x="985908" y="874484"/>
            <a:ext cx="6517077" cy="1145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83" name="方程式" r:id="rId17" imgW="2527300" imgH="482600" progId="Equation.3">
                    <p:embed/>
                  </p:oleObj>
                </mc:Choice>
                <mc:Fallback>
                  <p:oleObj name="方程式" r:id="rId17" imgW="25273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908" y="874484"/>
                          <a:ext cx="6517077" cy="11459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向右箭號 6"/>
            <p:cNvSpPr>
              <a:spLocks noChangeArrowheads="1"/>
            </p:cNvSpPr>
            <p:nvPr/>
          </p:nvSpPr>
          <p:spPr bwMode="auto">
            <a:xfrm>
              <a:off x="4104016" y="970095"/>
              <a:ext cx="612000" cy="36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180000" anchor="ctr">
              <a:spAutoFit/>
            </a:bodyPr>
            <a:lstStyle>
              <a:lvl1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buSzPct val="70000"/>
                <a:buFont typeface="Wingdings" pitchFamily="2" charset="2"/>
                <a:buChar char="l"/>
              </a:pPr>
              <a:endParaRPr kumimoji="0" lang="zh-TW" altLang="en-US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60575"/>
            <a:ext cx="7199313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476250"/>
            <a:ext cx="835818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24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Considering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),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)=0 for |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&gt;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4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as</a:t>
            </a:r>
            <a:endParaRPr kumimoji="0" lang="en-US" altLang="zh-TW" sz="2600" kern="100" dirty="0">
              <a:solidFill>
                <a:prstClr val="black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39939" name="物件 3"/>
          <p:cNvGraphicFramePr>
            <a:graphicFrameLocks noChangeAspect="1"/>
          </p:cNvGraphicFramePr>
          <p:nvPr/>
        </p:nvGraphicFramePr>
        <p:xfrm>
          <a:off x="1187450" y="1825625"/>
          <a:ext cx="408146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9" name="方程式" r:id="rId4" imgW="1536700" imgH="330200" progId="Equation.3">
                  <p:embed/>
                </p:oleObj>
              </mc:Choice>
              <mc:Fallback>
                <p:oleObj name="方程式" r:id="rId4" imgW="1536700" imgH="330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25625"/>
                        <a:ext cx="4081463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文字方塊 5"/>
          <p:cNvSpPr txBox="1">
            <a:spLocks noChangeArrowheads="1"/>
          </p:cNvSpPr>
          <p:nvPr/>
        </p:nvSpPr>
        <p:spPr bwMode="auto">
          <a:xfrm>
            <a:off x="5283200" y="1962150"/>
            <a:ext cx="3692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spectrum, frequency domain</a:t>
            </a:r>
          </a:p>
          <a:p>
            <a:pPr eaLnBrk="1" hangingPunct="1"/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Fourier Transform</a:t>
            </a:r>
            <a:endParaRPr kumimoji="0" lang="zh-TW" altLang="en-US" sz="24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9941" name="物件 4"/>
          <p:cNvGraphicFramePr>
            <a:graphicFrameLocks noChangeAspect="1"/>
          </p:cNvGraphicFramePr>
          <p:nvPr/>
        </p:nvGraphicFramePr>
        <p:xfrm>
          <a:off x="1144588" y="2852738"/>
          <a:ext cx="45799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0" name="方程式" r:id="rId6" imgW="1777229" imgH="393529" progId="Equation.3">
                  <p:embed/>
                </p:oleObj>
              </mc:Choice>
              <mc:Fallback>
                <p:oleObj name="方程式" r:id="rId6" imgW="1777229" imgH="393529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2852738"/>
                        <a:ext cx="45799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5688013" y="3013075"/>
            <a:ext cx="34131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400">
                <a:solidFill>
                  <a:srgbClr val="000000"/>
                </a:solidFill>
                <a:latin typeface="Times New Roman" pitchFamily="18" charset="0"/>
              </a:rPr>
              <a:t>signal, time domain Inverse Fourier Transform</a:t>
            </a:r>
            <a:endParaRPr lang="zh-TW" altLang="zh-TW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943" name="矩形 12"/>
          <p:cNvSpPr>
            <a:spLocks noChangeArrowheads="1"/>
          </p:cNvSpPr>
          <p:nvPr/>
        </p:nvSpPr>
        <p:spPr bwMode="auto">
          <a:xfrm>
            <a:off x="0" y="42624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Fourier Transform pair, different expressions</a:t>
            </a:r>
          </a:p>
        </p:txBody>
      </p:sp>
      <p:graphicFrame>
        <p:nvGraphicFramePr>
          <p:cNvPr id="39944" name="物件 13"/>
          <p:cNvGraphicFramePr>
            <a:graphicFrameLocks noChangeAspect="1"/>
          </p:cNvGraphicFramePr>
          <p:nvPr/>
        </p:nvGraphicFramePr>
        <p:xfrm>
          <a:off x="1303338" y="4951413"/>
          <a:ext cx="32543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1" name="方程式" r:id="rId8" imgW="1193800" imgH="215900" progId="Equation.3">
                  <p:embed/>
                </p:oleObj>
              </mc:Choice>
              <mc:Fallback>
                <p:oleObj name="方程式" r:id="rId8" imgW="1193800" imgH="215900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4951413"/>
                        <a:ext cx="32543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矩形 14"/>
          <p:cNvSpPr>
            <a:spLocks noChangeArrowheads="1"/>
          </p:cNvSpPr>
          <p:nvPr/>
        </p:nvSpPr>
        <p:spPr bwMode="auto">
          <a:xfrm>
            <a:off x="0" y="5570538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very similar format to Fourier Series for periodic signals</a:t>
            </a:r>
          </a:p>
        </p:txBody>
      </p:sp>
      <p:sp>
        <p:nvSpPr>
          <p:cNvPr id="39946" name="文字方塊 1"/>
          <p:cNvSpPr txBox="1">
            <a:spLocks noChangeArrowheads="1"/>
          </p:cNvSpPr>
          <p:nvPr/>
        </p:nvSpPr>
        <p:spPr bwMode="auto">
          <a:xfrm>
            <a:off x="7019925" y="476250"/>
            <a:ext cx="2124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P.10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9947" name="物件 2"/>
          <p:cNvGraphicFramePr>
            <a:graphicFrameLocks noChangeAspect="1"/>
          </p:cNvGraphicFramePr>
          <p:nvPr/>
        </p:nvGraphicFramePr>
        <p:xfrm>
          <a:off x="1838325" y="1239838"/>
          <a:ext cx="44148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2" name="方程式" r:id="rId10" imgW="1727200" imgH="228600" progId="Equation.3">
                  <p:embed/>
                </p:oleObj>
              </mc:Choice>
              <mc:Fallback>
                <p:oleObj name="方程式" r:id="rId10" imgW="17272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1239838"/>
                        <a:ext cx="44148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8" name="物件 3"/>
          <p:cNvGraphicFramePr>
            <a:graphicFrameLocks noChangeAspect="1"/>
          </p:cNvGraphicFramePr>
          <p:nvPr/>
        </p:nvGraphicFramePr>
        <p:xfrm>
          <a:off x="3059113" y="1166813"/>
          <a:ext cx="50641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3" name="方程式" r:id="rId12" imgW="190500" imgH="228600" progId="Equation.3">
                  <p:embed/>
                </p:oleObj>
              </mc:Choice>
              <mc:Fallback>
                <p:oleObj name="方程式" r:id="rId12" imgW="190500" imgH="228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166813"/>
                        <a:ext cx="506412" cy="561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2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14" y="2807208"/>
            <a:ext cx="7536942" cy="186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166076" y="3039343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076" y="3039343"/>
                <a:ext cx="32580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60432" y="302656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32" y="3026569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812360" y="2420888"/>
                <a:ext cx="100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2420888"/>
                <a:ext cx="100811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818" r="-242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168032" y="3792104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32" y="3792104"/>
                <a:ext cx="32580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168032" y="4318497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32" y="4318497"/>
                <a:ext cx="32580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004941" y="2564904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941" y="2564904"/>
                <a:ext cx="630955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25243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14890" y="3182938"/>
                <a:ext cx="739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90" y="3182938"/>
                <a:ext cx="739421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367291" y="3966924"/>
                <a:ext cx="3933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291" y="3966924"/>
                <a:ext cx="393374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424822" y="4563033"/>
                <a:ext cx="3697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822" y="4563033"/>
                <a:ext cx="369711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5000"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4211960" y="2708920"/>
            <a:ext cx="1008112" cy="706210"/>
            <a:chOff x="3923928" y="2708920"/>
            <a:chExt cx="1008112" cy="706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3448" r="-103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左-右雙向箭號 3"/>
            <p:cNvSpPr/>
            <p:nvPr/>
          </p:nvSpPr>
          <p:spPr>
            <a:xfrm>
              <a:off x="3923928" y="3124034"/>
              <a:ext cx="1008112" cy="291096"/>
            </a:xfrm>
            <a:prstGeom prst="leftRightArrow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01790" y="3861048"/>
                <a:ext cx="130185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0" y="3861048"/>
                <a:ext cx="1301858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93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00800" y="4427923"/>
                <a:ext cx="130185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0" y="4427923"/>
                <a:ext cx="1301858" cy="430887"/>
              </a:xfrm>
              <a:prstGeom prst="rect">
                <a:avLst/>
              </a:prstGeom>
              <a:blipFill rotWithShape="1">
                <a:blip r:embed="rId15"/>
                <a:stretch>
                  <a:fillRect l="-93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068288" y="4941168"/>
                <a:ext cx="2714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88" y="4941168"/>
                <a:ext cx="271464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532440" y="368741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40" y="3687415"/>
                <a:ext cx="432048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532000" y="424907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000" y="4249075"/>
                <a:ext cx="432048" cy="46166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615490" y="3204509"/>
                <a:ext cx="739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90" y="3204509"/>
                <a:ext cx="739421" cy="430887"/>
              </a:xfrm>
              <a:prstGeom prst="rect">
                <a:avLst/>
              </a:prstGeom>
              <a:blipFill rotWithShape="1">
                <a:blip r:embed="rId19"/>
                <a:stretch>
                  <a:fillRect r="-18033"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698372" y="3866481"/>
                <a:ext cx="3933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372" y="3866481"/>
                <a:ext cx="393374" cy="430887"/>
              </a:xfrm>
              <a:prstGeom prst="rect">
                <a:avLst/>
              </a:prstGeom>
              <a:blipFill rotWithShape="1">
                <a:blip r:embed="rId20"/>
                <a:stretch>
                  <a:fillRect r="-2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895059" y="4471581"/>
                <a:ext cx="4598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59" y="4471581"/>
                <a:ext cx="459852" cy="430887"/>
              </a:xfrm>
              <a:prstGeom prst="rect">
                <a:avLst/>
              </a:prstGeom>
              <a:blipFill rotWithShape="1">
                <a:blip r:embed="rId21"/>
                <a:stretch>
                  <a:fillRect r="-5263"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577085" y="3773267"/>
                <a:ext cx="17951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𝜋𝛿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5" y="3773267"/>
                <a:ext cx="1795115" cy="430887"/>
              </a:xfrm>
              <a:prstGeom prst="rect">
                <a:avLst/>
              </a:prstGeom>
              <a:blipFill rotWithShape="1">
                <a:blip r:embed="rId22"/>
                <a:stretch>
                  <a:fillRect l="-340" r="-68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575600" y="4294257"/>
                <a:ext cx="17951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𝜋𝛿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600" y="4294257"/>
                <a:ext cx="1795115" cy="430887"/>
              </a:xfrm>
              <a:prstGeom prst="rect">
                <a:avLst/>
              </a:prstGeom>
              <a:blipFill rotWithShape="1">
                <a:blip r:embed="rId23"/>
                <a:stretch>
                  <a:fillRect l="-340" r="-102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7161804" y="4942800"/>
                <a:ext cx="2714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804" y="4942800"/>
                <a:ext cx="271464" cy="430887"/>
              </a:xfrm>
              <a:prstGeom prst="rect">
                <a:avLst/>
              </a:prstGeom>
              <a:blipFill rotWithShape="1">
                <a:blip r:embed="rId2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 1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4" y="2990072"/>
            <a:ext cx="7453732" cy="1803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9512" y="2276872"/>
                <a:ext cx="378066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en-US" altLang="zh-TW" sz="26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kumimoji="0" lang="zh-TW" altLang="en-US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ctrlP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TW" sz="26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6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altLang="zh-TW" sz="26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, −</m:t>
                    </m:r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∞&lt;</m:t>
                    </m:r>
                    <m:sSub>
                      <m:sSubPr>
                        <m:ctrlP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&lt;</m:t>
                    </m:r>
                    <m:r>
                      <a:rPr kumimoji="0" lang="zh-TW" altLang="en-US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r>
                  <a:rPr kumimoji="0" lang="en-US" altLang="zh-TW" sz="26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}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276872"/>
                <a:ext cx="3780662" cy="492443"/>
              </a:xfrm>
              <a:prstGeom prst="rect">
                <a:avLst/>
              </a:prstGeom>
              <a:blipFill rotWithShape="1">
                <a:blip r:embed="rId4"/>
                <a:stretch>
                  <a:fillRect l="-2738" t="-12500" r="-9340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3995936" y="2938814"/>
            <a:ext cx="1008112" cy="706210"/>
            <a:chOff x="3923928" y="2708920"/>
            <a:chExt cx="1008112" cy="706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左-右雙向箭號 7"/>
            <p:cNvSpPr/>
            <p:nvPr/>
          </p:nvSpPr>
          <p:spPr>
            <a:xfrm>
              <a:off x="3923928" y="3124034"/>
              <a:ext cx="1008112" cy="291096"/>
            </a:xfrm>
            <a:prstGeom prst="leftRightArrow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996000" y="4005064"/>
            <a:ext cx="1008112" cy="706210"/>
            <a:chOff x="3923928" y="2708920"/>
            <a:chExt cx="1008112" cy="706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左-右雙向箭號 10"/>
            <p:cNvSpPr/>
            <p:nvPr/>
          </p:nvSpPr>
          <p:spPr>
            <a:xfrm>
              <a:off x="3923928" y="3124034"/>
              <a:ext cx="1008112" cy="291096"/>
            </a:xfrm>
            <a:prstGeom prst="leftRightArrow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9512" y="3068960"/>
                <a:ext cx="14545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145456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03648" y="3501008"/>
                <a:ext cx="526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501008"/>
                <a:ext cx="52655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14906" y="33203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06" y="3320332"/>
                <a:ext cx="38292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131840" y="4221088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4221088"/>
                <a:ext cx="38292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291015" y="318966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015" y="3189665"/>
                <a:ext cx="432048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290800" y="4078627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00" y="4078627"/>
                <a:ext cx="432048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948264" y="4375717"/>
                <a:ext cx="6266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375717"/>
                <a:ext cx="626646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221642" y="3903439"/>
                <a:ext cx="20146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2</m:t>
                      </m:r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  <m:r>
                        <a:rPr kumimoji="0" lang="zh-TW" altLang="en-US" sz="24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zh-TW" alt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642" y="3903439"/>
                <a:ext cx="201465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80000" y="3951204"/>
                <a:ext cx="1152128" cy="54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3951204"/>
                <a:ext cx="1152128" cy="54098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164335" y="2859497"/>
                <a:ext cx="1152128" cy="54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zh-TW" altLang="en-US" sz="2800" i="1" smtClean="0">
                              <a:latin typeface="Cambria Math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35" y="2859497"/>
                <a:ext cx="1152128" cy="54098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572000" y="2278800"/>
                <a:ext cx="4467161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en-US" altLang="zh-TW" sz="26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kumimoji="0" lang="en-US" altLang="zh-TW" sz="2600" b="0" i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kumimoji="0" lang="el-GR" altLang="zh-TW" sz="2600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π</m:t>
                    </m:r>
                    <m:r>
                      <a:rPr kumimoji="0" lang="zh-TW" altLang="en-US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ctrlP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zh-TW" altLang="en-US" sz="26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𝜔</m:t>
                        </m:r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TW" sz="26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6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6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, −</m:t>
                    </m:r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∞&lt;</m:t>
                    </m:r>
                    <m:sSub>
                      <m:sSubPr>
                        <m:ctrlP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zh-TW" altLang="en-US" sz="26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&lt;</m:t>
                    </m:r>
                    <m:r>
                      <a:rPr kumimoji="0" lang="zh-TW" altLang="en-US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r>
                  <a:rPr kumimoji="0" lang="en-US" altLang="zh-TW" sz="26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}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78800"/>
                <a:ext cx="4467161" cy="492443"/>
              </a:xfrm>
              <a:prstGeom prst="rect">
                <a:avLst/>
              </a:prstGeom>
              <a:blipFill rotWithShape="1">
                <a:blip r:embed="rId17"/>
                <a:stretch>
                  <a:fillRect l="-2319" t="-12346" r="-7776" b="-28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81996" y="4896565"/>
                <a:ext cx="6302372" cy="17007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TW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latin typeface="Cambria Math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合成</m:t>
                      </m:r>
                      <m:r>
                        <m:rPr>
                          <m:nor/>
                        </m:rP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TW" sz="2800" i="1">
                        <a:latin typeface="Cambria Math"/>
                        <a:ea typeface="Cambria Math"/>
                      </a:rPr>
                      <m:t>⋅</m:t>
                    </m:r>
                    <m:sSub>
                      <m:sSubPr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sz="2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  <a:ea typeface="Cambria Math" panose="020405030504060302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i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TW" sz="2800" i="1">
                        <a:latin typeface="Cambria Math"/>
                        <a:ea typeface="Cambria Math"/>
                      </a:rPr>
                      <m:t>⋅</m:t>
                    </m:r>
                    <m:sSub>
                      <m:sSubPr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sz="2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TW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分析</a:t>
                </a:r>
                <a:r>
                  <a:rPr lang="en-US" altLang="zh-TW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996" y="4896565"/>
                <a:ext cx="6302372" cy="1700787"/>
              </a:xfrm>
              <a:prstGeom prst="rect">
                <a:avLst/>
              </a:prstGeom>
              <a:blipFill rotWithShape="1">
                <a:blip r:embed="rId3"/>
                <a:stretch>
                  <a:fillRect b="-390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00" y="2450576"/>
            <a:ext cx="6303600" cy="2130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34077" y="2817832"/>
                <a:ext cx="14415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77" y="2817832"/>
                <a:ext cx="14415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15816" y="3615407"/>
                <a:ext cx="5135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615407"/>
                <a:ext cx="513539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91680" y="3975447"/>
                <a:ext cx="5064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975447"/>
                <a:ext cx="506421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191833" y="2607295"/>
                <a:ext cx="452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833" y="2607295"/>
                <a:ext cx="45217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236390" y="2780928"/>
                <a:ext cx="1999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2</m:t>
                      </m:r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  <m:r>
                        <a:rPr kumimoji="0" lang="zh-TW" altLang="en-US" sz="24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zh-TW" altLang="en-US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390" y="2780928"/>
                <a:ext cx="199990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236296" y="3501008"/>
                <a:ext cx="611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3501008"/>
                <a:ext cx="611899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272469" y="3019653"/>
                <a:ext cx="619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469" y="3019653"/>
                <a:ext cx="619016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1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67544" y="2276872"/>
                <a:ext cx="3151186" cy="396762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⋯ 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276872"/>
                <a:ext cx="3151186" cy="3967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845579" y="5661248"/>
                <a:ext cx="56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79" y="5661248"/>
                <a:ext cx="56618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2195736" y="3046491"/>
            <a:ext cx="297915" cy="432048"/>
            <a:chOff x="2195736" y="3212976"/>
            <a:chExt cx="297915" cy="432048"/>
          </a:xfrm>
        </p:grpSpPr>
        <p:cxnSp>
          <p:nvCxnSpPr>
            <p:cNvPr id="6" name="直線接點 5"/>
            <p:cNvCxnSpPr/>
            <p:nvPr/>
          </p:nvCxnSpPr>
          <p:spPr>
            <a:xfrm>
              <a:off x="2195736" y="3212976"/>
              <a:ext cx="297915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2334810" y="3212976"/>
              <a:ext cx="76950" cy="43204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093222" y="2278800"/>
                <a:ext cx="3151186" cy="414716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⋯ 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222" y="2278800"/>
                <a:ext cx="3151186" cy="41471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640170" y="5662800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170" y="5662800"/>
                <a:ext cx="524118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6821414" y="3212976"/>
            <a:ext cx="297915" cy="432048"/>
            <a:chOff x="2195736" y="3212976"/>
            <a:chExt cx="297915" cy="432048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2195736" y="3212976"/>
              <a:ext cx="297915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2334810" y="3212976"/>
              <a:ext cx="76950" cy="43204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1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p:pic>
        <p:nvPicPr>
          <p:cNvPr id="4403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2170113"/>
            <a:ext cx="8936037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1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Duality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908050"/>
            <a:ext cx="9144000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any characteristics of signals in one domain implies some characteristics of signals in the other domain, the inverse is true except for a sign change (dual properties)</a:t>
            </a:r>
            <a:endParaRPr kumimoji="0" lang="en-US" altLang="zh-TW" sz="28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46084" name="物件 6"/>
          <p:cNvGraphicFramePr>
            <a:graphicFrameLocks noChangeAspect="1"/>
          </p:cNvGraphicFramePr>
          <p:nvPr/>
        </p:nvGraphicFramePr>
        <p:xfrm>
          <a:off x="1562100" y="2840038"/>
          <a:ext cx="7050088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8" name="方程式" r:id="rId4" imgW="2590800" imgH="1181100" progId="Equation.3">
                  <p:embed/>
                </p:oleObj>
              </mc:Choice>
              <mc:Fallback>
                <p:oleObj name="方程式" r:id="rId4" imgW="2590800" imgH="11811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840038"/>
                        <a:ext cx="7050088" cy="296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5930116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743200" lvl="5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modulation property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Modulation Property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330321"/>
              </p:ext>
            </p:extLst>
          </p:nvPr>
        </p:nvGraphicFramePr>
        <p:xfrm>
          <a:off x="2051720" y="1340768"/>
          <a:ext cx="49752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5" name="方程式" r:id="rId4" imgW="1828800" imgH="241200" progId="Equation.3">
                  <p:embed/>
                </p:oleObj>
              </mc:Choice>
              <mc:Fallback>
                <p:oleObj name="方程式" r:id="rId4" imgW="1828800" imgH="2412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340768"/>
                        <a:ext cx="49752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3438144" cy="151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5616" y="1916832"/>
                <a:ext cx="619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916832"/>
                <a:ext cx="61901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39608" y="3588256"/>
                <a:ext cx="632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08" y="3588256"/>
                <a:ext cx="632031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83768" y="3589200"/>
                <a:ext cx="136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589200"/>
                <a:ext cx="1363514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25632" y="338747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632" y="3387472"/>
                <a:ext cx="432048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716016" y="2346259"/>
                <a:ext cx="432048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346259"/>
                <a:ext cx="4320480" cy="57868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4932040" y="3017156"/>
            <a:ext cx="4211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modulation:</a:t>
            </a:r>
          </a:p>
          <a:p>
            <a:r>
              <a:rPr lang="en-US" altLang="zh-TW" sz="2800" dirty="0" smtClean="0"/>
              <a:t>   frequency translation</a:t>
            </a:r>
          </a:p>
          <a:p>
            <a:r>
              <a:rPr lang="en-US" altLang="zh-TW" sz="2800" dirty="0" smtClean="0"/>
              <a:t>   shift </a:t>
            </a:r>
            <a:r>
              <a:rPr lang="en-US" altLang="zh-TW" sz="2800" dirty="0"/>
              <a:t>in frequency </a:t>
            </a:r>
            <a:endParaRPr lang="zh-TW" altLang="en-US" sz="2800" dirty="0"/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0" y="4341715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                 </a:t>
            </a:r>
            <a:r>
              <a:rPr kumimoji="0" lang="en-US" altLang="zh-TW" sz="3200" b="1" u="sng" dirty="0" smtClean="0">
                <a:solidFill>
                  <a:srgbClr val="000000"/>
                </a:solidFill>
                <a:latin typeface="Times New Roman" pitchFamily="18" charset="0"/>
              </a:rPr>
              <a:t>Multiplication </a:t>
            </a:r>
            <a:r>
              <a:rPr kumimoji="0" lang="en-US" altLang="zh-TW" sz="3200" b="1" u="sng" dirty="0">
                <a:solidFill>
                  <a:srgbClr val="000000"/>
                </a:solidFill>
                <a:latin typeface="Times New Roman" pitchFamily="18" charset="0"/>
              </a:rPr>
              <a:t>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648176" y="5445224"/>
                <a:ext cx="6498468" cy="102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)⟷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zh-TW" altLang="en-US" sz="28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[2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𝜋𝛿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)∗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)]</m:t>
                      </m:r>
                    </m:oMath>
                  </m:oMathPara>
                </a14:m>
                <a:endParaRPr lang="en-US" altLang="zh-TW" sz="2800" dirty="0" smtClean="0"/>
              </a:p>
              <a:p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𝑋</m:t>
                    </m:r>
                    <m:r>
                      <a:rPr lang="en-US" altLang="zh-TW" sz="2800" b="0" i="1" smtClean="0">
                        <a:latin typeface="Cambria Math"/>
                      </a:rPr>
                      <m:t>(</m:t>
                    </m:r>
                    <m:r>
                      <a:rPr lang="en-US" altLang="zh-TW" sz="2800" b="0" i="1" smtClean="0">
                        <a:latin typeface="Cambria Math"/>
                      </a:rPr>
                      <m:t>𝑗</m:t>
                    </m:r>
                    <m:r>
                      <a:rPr lang="en-US" altLang="zh-TW" sz="2800" b="0" i="1" smtClean="0">
                        <a:latin typeface="Cambria Math"/>
                      </a:rPr>
                      <m:t>(</m:t>
                    </m:r>
                    <m:r>
                      <a:rPr lang="zh-TW" altLang="en-US" sz="2800" b="0" i="1" smtClean="0">
                        <a:latin typeface="Cambria Math"/>
                      </a:rPr>
                      <m:t>𝜔</m:t>
                    </m:r>
                    <m:r>
                      <a:rPr lang="en-US" altLang="zh-TW" sz="28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))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76" y="5445224"/>
                <a:ext cx="6498468" cy="102784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Property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0179" name="物件 2"/>
          <p:cNvGraphicFramePr>
            <a:graphicFrameLocks noChangeAspect="1"/>
          </p:cNvGraphicFramePr>
          <p:nvPr/>
        </p:nvGraphicFramePr>
        <p:xfrm>
          <a:off x="869950" y="765175"/>
          <a:ext cx="75596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7" name="方程式" r:id="rId4" imgW="2933700" imgH="215900" progId="Equation.3">
                  <p:embed/>
                </p:oleObj>
              </mc:Choice>
              <mc:Fallback>
                <p:oleObj name="方程式" r:id="rId4" imgW="2933700" imgH="215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765175"/>
                        <a:ext cx="75596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133826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System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Input/Output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Relationship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50181" name="物件 5"/>
          <p:cNvGraphicFramePr>
            <a:graphicFrameLocks noChangeAspect="1"/>
          </p:cNvGraphicFramePr>
          <p:nvPr/>
        </p:nvGraphicFramePr>
        <p:xfrm>
          <a:off x="1724025" y="1735138"/>
          <a:ext cx="4648200" cy="512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8" name="方程式" r:id="rId6" imgW="2679700" imgH="3200400" progId="Equation.3">
                  <p:embed/>
                </p:oleObj>
              </mc:Choice>
              <mc:Fallback>
                <p:oleObj name="方程式" r:id="rId6" imgW="2679700" imgH="3200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1735138"/>
                        <a:ext cx="4648200" cy="512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3160051"/>
            <a:ext cx="91440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320000" lvl="8">
              <a:spcBef>
                <a:spcPts val="1200"/>
              </a:spcBef>
              <a:buSzPct val="100000"/>
              <a:defRPr/>
            </a:pPr>
            <a:r>
              <a:rPr kumimoji="0" lang="en-US" altLang="zh-TW" sz="2200" kern="100" dirty="0">
                <a:solidFill>
                  <a:srgbClr val="000000"/>
                </a:solidFill>
                <a:latin typeface="Times New Roman"/>
                <a:ea typeface="標楷體"/>
              </a:rPr>
              <a:t> superposition property</a:t>
            </a:r>
            <a:endParaRPr kumimoji="0" lang="en-US" altLang="zh-TW" sz="22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0" y="5235694"/>
            <a:ext cx="91440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400000" lvl="8">
              <a:spcBef>
                <a:spcPts val="1200"/>
              </a:spcBef>
              <a:buSzPct val="100000"/>
              <a:defRPr/>
            </a:pPr>
            <a:r>
              <a:rPr kumimoji="0" lang="en-US" altLang="zh-TW" sz="2200" kern="100" dirty="0">
                <a:solidFill>
                  <a:srgbClr val="000000"/>
                </a:solidFill>
                <a:latin typeface="Times New Roman"/>
                <a:ea typeface="標楷體"/>
              </a:rPr>
              <a:t> closed-form solution</a:t>
            </a:r>
            <a:endParaRPr kumimoji="0" lang="en-US" altLang="zh-TW" sz="22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6358106"/>
            <a:ext cx="91440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320000" lvl="8">
              <a:spcBef>
                <a:spcPts val="1200"/>
              </a:spcBef>
              <a:buSzPct val="100000"/>
              <a:defRPr/>
            </a:pPr>
            <a:r>
              <a:rPr kumimoji="0" lang="en-US" altLang="zh-TW" sz="2200" kern="100" dirty="0">
                <a:solidFill>
                  <a:srgbClr val="000000"/>
                </a:solidFill>
                <a:latin typeface="Times New Roman"/>
                <a:ea typeface="標楷體"/>
              </a:rPr>
              <a:t> frequency response</a:t>
            </a:r>
            <a:endParaRPr kumimoji="0" lang="en-US" altLang="zh-TW" sz="22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15888"/>
            <a:ext cx="5616575" cy="664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Input/Output Relationship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99592" y="1052736"/>
            <a:ext cx="4392488" cy="773400"/>
            <a:chOff x="67608" y="1409398"/>
            <a:chExt cx="4392488" cy="773400"/>
          </a:xfrm>
        </p:grpSpPr>
        <p:sp>
          <p:nvSpPr>
            <p:cNvPr id="5" name="矩形 4"/>
            <p:cNvSpPr/>
            <p:nvPr/>
          </p:nvSpPr>
          <p:spPr>
            <a:xfrm>
              <a:off x="1763688" y="1628800"/>
              <a:ext cx="864096" cy="5539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90000" rtlCol="0" anchor="ctr" anchorCtr="0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" name="直線單箭頭接點 5"/>
            <p:cNvCxnSpPr>
              <a:stCxn id="5" idx="3"/>
            </p:cNvCxnSpPr>
            <p:nvPr/>
          </p:nvCxnSpPr>
          <p:spPr>
            <a:xfrm>
              <a:off x="2627784" y="1905799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直線單箭頭接點 6"/>
            <p:cNvCxnSpPr/>
            <p:nvPr/>
          </p:nvCxnSpPr>
          <p:spPr>
            <a:xfrm>
              <a:off x="683568" y="1904400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635896" y="1409398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1409398"/>
                  <a:ext cx="8242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222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7608" y="1410133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8" y="1410133"/>
                  <a:ext cx="82022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字方塊 11"/>
          <p:cNvSpPr txBox="1"/>
          <p:nvPr/>
        </p:nvSpPr>
        <p:spPr>
          <a:xfrm>
            <a:off x="0" y="242088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1600" indent="-285750"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</a:t>
            </a: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0" y="4365104"/>
            <a:ext cx="4067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1600" indent="-285750">
              <a:buSzPct val="70000"/>
              <a:buFont typeface="Wingdings" pitchFamily="2" charset="2"/>
              <a:buChar char="l"/>
            </a:pP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</a:t>
            </a: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987552" cy="5029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4" y="1727096"/>
            <a:ext cx="1170432" cy="594360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827584" y="3151360"/>
            <a:ext cx="4928656" cy="967550"/>
            <a:chOff x="827584" y="3151360"/>
            <a:chExt cx="4928656" cy="96755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3212976"/>
              <a:ext cx="4206240" cy="800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443040" y="3151361"/>
                  <a:ext cx="82458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3040" y="3151361"/>
                  <a:ext cx="82458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932040" y="3151360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3151360"/>
                  <a:ext cx="824200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481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1209110" y="3717032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r>
                <a:rPr kumimoji="0" lang="en-US" altLang="zh-TW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0" lang="zh-TW" alt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067944" y="3718800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r>
                <a:rPr kumimoji="0" lang="en-US" altLang="zh-TW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0" lang="zh-TW" alt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691680" y="3573016"/>
                  <a:ext cx="3496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680" y="3573016"/>
                  <a:ext cx="349646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4870426" y="3574800"/>
                  <a:ext cx="3496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26" y="3574800"/>
                  <a:ext cx="349646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8" y="5013176"/>
            <a:ext cx="4672584" cy="131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932040" y="5517232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0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17232"/>
                <a:ext cx="433965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049803" y="5589240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0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03" y="5589240"/>
                <a:ext cx="433965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62550" y="5720517"/>
                <a:ext cx="542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0" y="5720517"/>
                <a:ext cx="542008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481538" y="5695116"/>
                <a:ext cx="542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538" y="5695116"/>
                <a:ext cx="542008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196279" y="5733256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79" y="5733256"/>
                <a:ext cx="547971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575757" y="5733256"/>
                <a:ext cx="528222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9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19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9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19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57" y="5733256"/>
                <a:ext cx="528222" cy="384721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429219" y="5691641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19" y="5691641"/>
                <a:ext cx="547971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024029" y="5701653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029" y="5701653"/>
                <a:ext cx="547971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1"/>
          <p:cNvSpPr txBox="1">
            <a:spLocks noChangeArrowheads="1"/>
          </p:cNvSpPr>
          <p:nvPr/>
        </p:nvSpPr>
        <p:spPr bwMode="auto">
          <a:xfrm>
            <a:off x="5794375" y="384175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(P.5 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3383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/>
              </a:rPr>
              <a:t>System Characterization</a:t>
            </a:r>
          </a:p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Superposition Property</a:t>
            </a:r>
          </a:p>
          <a:p>
            <a:pPr marL="1371600" lvl="1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latin typeface="Times New Roman"/>
                <a:ea typeface="標楷體"/>
              </a:rPr>
              <a:t>continuous-time</a:t>
            </a:r>
          </a:p>
        </p:txBody>
      </p:sp>
      <p:graphicFrame>
        <p:nvGraphicFramePr>
          <p:cNvPr id="52227" name="物件 2"/>
          <p:cNvGraphicFramePr>
            <a:graphicFrameLocks noChangeAspect="1"/>
          </p:cNvGraphicFramePr>
          <p:nvPr/>
        </p:nvGraphicFramePr>
        <p:xfrm>
          <a:off x="1470025" y="2339975"/>
          <a:ext cx="59817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4" name="方程式" r:id="rId4" imgW="2362200" imgH="342900" progId="Equation.3">
                  <p:embed/>
                </p:oleObj>
              </mc:Choice>
              <mc:Fallback>
                <p:oleObj name="方程式" r:id="rId4" imgW="2362200" imgH="342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2339975"/>
                        <a:ext cx="5981700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物件 3"/>
          <p:cNvGraphicFramePr>
            <a:graphicFrameLocks noChangeAspect="1"/>
          </p:cNvGraphicFramePr>
          <p:nvPr/>
        </p:nvGraphicFramePr>
        <p:xfrm>
          <a:off x="1495425" y="3644900"/>
          <a:ext cx="66055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5" name="方程式" r:id="rId6" imgW="2603500" imgH="355600" progId="Equation.3">
                  <p:embed/>
                </p:oleObj>
              </mc:Choice>
              <mc:Fallback>
                <p:oleObj name="方程式" r:id="rId6" imgW="2603500" imgH="355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3644900"/>
                        <a:ext cx="660558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3141663"/>
            <a:ext cx="9144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discrete-time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4508500"/>
            <a:ext cx="9144000" cy="184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each frequency component never split to other frequency components, no convolution involved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desirable to decompose signals in terms of such </a:t>
            </a:r>
            <a:r>
              <a:rPr kumimoji="0" lang="en-US" altLang="zh-TW" sz="2600" kern="100" dirty="0" err="1">
                <a:solidFill>
                  <a:prstClr val="black"/>
                </a:solidFill>
                <a:latin typeface="Times New Roman"/>
                <a:ea typeface="標楷體"/>
              </a:rPr>
              <a:t>eigenfunctions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52231" name="文字方塊 1"/>
          <p:cNvSpPr txBox="1">
            <a:spLocks noChangeArrowheads="1"/>
          </p:cNvSpPr>
          <p:nvPr/>
        </p:nvSpPr>
        <p:spPr bwMode="auto">
          <a:xfrm>
            <a:off x="6011863" y="333375"/>
            <a:ext cx="288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(P.9 of 3.0)</a:t>
            </a:r>
            <a:endParaRPr lang="zh-TW" altLang="en-US" sz="2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981075"/>
            <a:ext cx="8963025" cy="572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1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Convolution Property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6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Property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4275" name="物件 7"/>
          <p:cNvGraphicFramePr>
            <a:graphicFrameLocks noChangeAspect="1"/>
          </p:cNvGraphicFramePr>
          <p:nvPr/>
        </p:nvGraphicFramePr>
        <p:xfrm>
          <a:off x="869950" y="839788"/>
          <a:ext cx="75596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2" name="方程式" r:id="rId4" imgW="2933700" imgH="215900" progId="Equation.3">
                  <p:embed/>
                </p:oleObj>
              </mc:Choice>
              <mc:Fallback>
                <p:oleObj name="方程式" r:id="rId4" imgW="2933700" imgH="2159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839788"/>
                        <a:ext cx="75596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0" y="1412875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unit impulse response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  <a:p>
            <a:pPr marL="1368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frequency response or transfer function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j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</p:txBody>
      </p:sp>
      <p:graphicFrame>
        <p:nvGraphicFramePr>
          <p:cNvPr id="54277" name="物件 9"/>
          <p:cNvGraphicFramePr>
            <a:graphicFrameLocks noChangeAspect="1"/>
          </p:cNvGraphicFramePr>
          <p:nvPr/>
        </p:nvGraphicFramePr>
        <p:xfrm>
          <a:off x="1312863" y="2428875"/>
          <a:ext cx="30765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3" name="方程式" r:id="rId6" imgW="1193800" imgH="482600" progId="Equation.3">
                  <p:embed/>
                </p:oleObj>
              </mc:Choice>
              <mc:Fallback>
                <p:oleObj name="方程式" r:id="rId6" imgW="1193800" imgH="4826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2428875"/>
                        <a:ext cx="30765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0" y="3663950"/>
            <a:ext cx="9144000" cy="2573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convolution in time domain reduced to multiplication in frequency domain</a:t>
            </a:r>
          </a:p>
          <a:p>
            <a:pPr marL="1371600" lvl="1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cascade of two systems implies product of the two frequency responses, independent of the order of the cascade</a:t>
            </a:r>
          </a:p>
          <a:p>
            <a:pPr marL="1371600" lvl="1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 filtering of signals</a:t>
            </a:r>
          </a:p>
        </p:txBody>
      </p:sp>
      <p:sp>
        <p:nvSpPr>
          <p:cNvPr id="54279" name="矩形 11"/>
          <p:cNvSpPr>
            <a:spLocks noChangeArrowheads="1"/>
          </p:cNvSpPr>
          <p:nvPr/>
        </p:nvSpPr>
        <p:spPr bwMode="auto">
          <a:xfrm>
            <a:off x="0" y="63087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4.20, 4.21, p.318, 319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Filtering of Signals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247888" cy="323880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51920" y="1772816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59832" y="1778901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38968" y="177281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02610" y="1772815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874780" y="3948993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82400" y="4621485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2060"/>
                </a:solidFill>
              </a:rPr>
              <a:t>0</a:t>
            </a:r>
            <a:endParaRPr lang="zh-TW" altLang="en-US" sz="2000" dirty="0">
              <a:solidFill>
                <a:srgbClr val="00206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040931" y="3925436"/>
            <a:ext cx="0" cy="10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4037464" y="4583236"/>
            <a:ext cx="0" cy="10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235312" y="4300716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12" y="4300716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50552" y="371816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552" y="3718160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1653580" y="3068960"/>
            <a:ext cx="720000" cy="461665"/>
            <a:chOff x="4259952" y="4911551"/>
            <a:chExt cx="720000" cy="461665"/>
          </a:xfrm>
        </p:grpSpPr>
        <p:cxnSp>
          <p:nvCxnSpPr>
            <p:cNvPr id="20" name="直線單箭頭接點 19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619672" y="351624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516248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79512" y="2928886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928886"/>
                <a:ext cx="72008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681" r="-924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761464" y="1947312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64" y="1947312"/>
                <a:ext cx="93610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299" r="-1298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314448" y="2751311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448" y="2751311"/>
                <a:ext cx="936104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961" r="-915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195736" y="4349103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349103"/>
                <a:ext cx="936104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299" r="-1298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301" name="群組 55300"/>
          <p:cNvGrpSpPr/>
          <p:nvPr/>
        </p:nvGrpSpPr>
        <p:grpSpPr>
          <a:xfrm>
            <a:off x="4720857" y="3645024"/>
            <a:ext cx="261333" cy="244944"/>
            <a:chOff x="4720857" y="3645024"/>
            <a:chExt cx="261333" cy="244944"/>
          </a:xfrm>
        </p:grpSpPr>
        <p:cxnSp>
          <p:nvCxnSpPr>
            <p:cNvPr id="5" name="直線接點 4"/>
            <p:cNvCxnSpPr/>
            <p:nvPr/>
          </p:nvCxnSpPr>
          <p:spPr>
            <a:xfrm flipH="1">
              <a:off x="4720857" y="3645024"/>
              <a:ext cx="77532" cy="244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4787416" y="3692415"/>
              <a:ext cx="62026" cy="195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H="1">
              <a:off x="4862285" y="3669129"/>
              <a:ext cx="69779" cy="220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>
              <a:off x="4937532" y="3747692"/>
              <a:ext cx="44658" cy="1410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300" name="群組 55299"/>
          <p:cNvGrpSpPr/>
          <p:nvPr/>
        </p:nvGrpSpPr>
        <p:grpSpPr>
          <a:xfrm>
            <a:off x="3218363" y="3767496"/>
            <a:ext cx="178147" cy="141088"/>
            <a:chOff x="3218363" y="3767496"/>
            <a:chExt cx="178147" cy="141088"/>
          </a:xfrm>
        </p:grpSpPr>
        <p:cxnSp>
          <p:nvCxnSpPr>
            <p:cNvPr id="38" name="直線接點 37"/>
            <p:cNvCxnSpPr/>
            <p:nvPr/>
          </p:nvCxnSpPr>
          <p:spPr>
            <a:xfrm flipH="1">
              <a:off x="3218363" y="3767496"/>
              <a:ext cx="44658" cy="1410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H="1">
              <a:off x="3326794" y="3792723"/>
              <a:ext cx="35726" cy="1128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 flipH="1">
              <a:off x="3279458" y="3788169"/>
              <a:ext cx="35726" cy="1128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>
              <a:off x="3375074" y="3828699"/>
              <a:ext cx="21436" cy="677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00213"/>
            <a:ext cx="6853238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799306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2830"/>
            <a:ext cx="7757770" cy="2841955"/>
          </a:xfrm>
          <a:prstGeom prst="rect">
            <a:avLst/>
          </a:prstGeom>
        </p:spPr>
      </p:pic>
      <p:sp>
        <p:nvSpPr>
          <p:cNvPr id="55298" name="矩形 2"/>
          <p:cNvSpPr>
            <a:spLocks noChangeArrowheads="1"/>
          </p:cNvSpPr>
          <p:nvPr/>
        </p:nvSpPr>
        <p:spPr bwMode="auto">
          <a:xfrm>
            <a:off x="0" y="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Realizable </a:t>
            </a:r>
            <a:r>
              <a:rPr kumimoji="0" lang="en-US" altLang="zh-TW" sz="3600" b="1" u="sng" dirty="0" err="1" smtClean="0">
                <a:solidFill>
                  <a:srgbClr val="000000"/>
                </a:solidFill>
                <a:latin typeface="Times New Roman" pitchFamily="18" charset="0"/>
              </a:rPr>
              <a:t>Lowpass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 Filter   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64288" y="3975447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0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56168" y="392689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0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113227" y="4797152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0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428318" y="3925436"/>
            <a:ext cx="0" cy="10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403664" y="37170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664" y="37170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4422500" y="1272428"/>
            <a:ext cx="720000" cy="461665"/>
            <a:chOff x="4259952" y="4911551"/>
            <a:chExt cx="720000" cy="461665"/>
          </a:xfrm>
        </p:grpSpPr>
        <p:cxnSp>
          <p:nvCxnSpPr>
            <p:cNvPr id="20" name="直線單箭頭接點 19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572000" y="371815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718159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346434" y="1485647"/>
                <a:ext cx="8655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34" y="1485647"/>
                <a:ext cx="865525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113" r="-6338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364088" y="1466901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466901"/>
                <a:ext cx="1440160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185669" y="394975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669" y="3949754"/>
                <a:ext cx="432048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71600" y="3933056"/>
                <a:ext cx="533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933056"/>
                <a:ext cx="533086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572504" y="472514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4" y="4725144"/>
                <a:ext cx="432048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246632" y="4653136"/>
                <a:ext cx="54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632" y="4653136"/>
                <a:ext cx="54139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3409" r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403203" y="2247940"/>
                <a:ext cx="8655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203" y="2247940"/>
                <a:ext cx="865525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1408" r="-7746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32"/>
          <p:cNvGrpSpPr/>
          <p:nvPr/>
        </p:nvGrpSpPr>
        <p:grpSpPr>
          <a:xfrm>
            <a:off x="4428064" y="2132856"/>
            <a:ext cx="720000" cy="461665"/>
            <a:chOff x="4259952" y="4911551"/>
            <a:chExt cx="720000" cy="461665"/>
          </a:xfrm>
        </p:grpSpPr>
        <p:cxnSp>
          <p:nvCxnSpPr>
            <p:cNvPr id="34" name="直線單箭頭接點 33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375880" y="2132856"/>
                <a:ext cx="1500376" cy="81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880" y="2132856"/>
                <a:ext cx="1500376" cy="81624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6012160" y="1952856"/>
            <a:ext cx="0" cy="180000"/>
          </a:xfrm>
          <a:prstGeom prst="straightConnector1">
            <a:avLst/>
          </a:prstGeom>
          <a:ln w="47625" cmpd="dbl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02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矩形 3"/>
          <p:cNvSpPr>
            <a:spLocks noChangeArrowheads="1"/>
          </p:cNvSpPr>
          <p:nvPr/>
        </p:nvSpPr>
        <p:spPr bwMode="auto">
          <a:xfrm>
            <a:off x="0" y="10716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Differentiation/Integration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8373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837204"/>
              </p:ext>
            </p:extLst>
          </p:nvPr>
        </p:nvGraphicFramePr>
        <p:xfrm>
          <a:off x="977900" y="1196752"/>
          <a:ext cx="697706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63" name="方程式" r:id="rId4" imgW="2705100" imgH="889000" progId="Equation.3">
                  <p:embed/>
                </p:oleObj>
              </mc:Choice>
              <mc:Fallback>
                <p:oleObj name="方程式" r:id="rId4" imgW="2705100" imgH="8890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196752"/>
                        <a:ext cx="697706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0" y="3009677"/>
            <a:ext cx="9144000" cy="647700"/>
            <a:chOff x="0" y="3009677"/>
            <a:chExt cx="9144000" cy="647700"/>
          </a:xfrm>
        </p:grpSpPr>
        <p:sp>
          <p:nvSpPr>
            <p:cNvPr id="58374" name="Line 6"/>
            <p:cNvSpPr>
              <a:spLocks noChangeShapeType="1"/>
            </p:cNvSpPr>
            <p:nvPr/>
          </p:nvSpPr>
          <p:spPr bwMode="auto">
            <a:xfrm flipV="1">
              <a:off x="6588125" y="3009677"/>
              <a:ext cx="0" cy="2873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0" y="3176365"/>
              <a:ext cx="9144000" cy="4810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5400000" lvl="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     dc term</a:t>
              </a:r>
              <a:endPara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</p:grp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5436096" y="183225"/>
            <a:ext cx="1962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P.26 </a:t>
            </a:r>
            <a:r>
              <a:rPr kumimoji="0"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4.0)</a:t>
            </a:r>
            <a:endParaRPr kumimoji="0"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Integration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323528" y="908720"/>
            <a:ext cx="8750808" cy="1481328"/>
            <a:chOff x="323528" y="1052736"/>
            <a:chExt cx="8750808" cy="148132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052736"/>
              <a:ext cx="8750808" cy="1481328"/>
            </a:xfrm>
            <a:prstGeom prst="rect">
              <a:avLst/>
            </a:prstGeom>
          </p:spPr>
        </p:pic>
        <p:sp>
          <p:nvSpPr>
            <p:cNvPr id="4" name="左-右雙向箭號 3"/>
            <p:cNvSpPr/>
            <p:nvPr/>
          </p:nvSpPr>
          <p:spPr>
            <a:xfrm>
              <a:off x="3851920" y="1772816"/>
              <a:ext cx="936104" cy="288032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836680" y="2037988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C00000"/>
                  </a:solidFill>
                </a:rPr>
                <a:t>Duality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331640" y="2420888"/>
                <a:ext cx="2592288" cy="915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𝑑</m:t>
                      </m:r>
                      <m:r>
                        <a:rPr lang="zh-TW" altLang="en-US" sz="2400" i="1"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20888"/>
                <a:ext cx="2592288" cy="91595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139952" y="3140968"/>
                <a:ext cx="2808312" cy="52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⋅2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𝜋𝛿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TW" altLang="en-US" sz="2400" i="1">
                          <a:latin typeface="Cambria Math"/>
                          <a:ea typeface="Cambria Math"/>
                        </a:rPr>
                        <m:t>𝜋𝛿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140968"/>
                <a:ext cx="2808312" cy="5230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群組 19"/>
          <p:cNvGrpSpPr/>
          <p:nvPr/>
        </p:nvGrpSpPr>
        <p:grpSpPr>
          <a:xfrm>
            <a:off x="5112060" y="4142705"/>
            <a:ext cx="2268252" cy="942479"/>
            <a:chOff x="4319972" y="4479503"/>
            <a:chExt cx="2268252" cy="942479"/>
          </a:xfrm>
        </p:grpSpPr>
        <p:cxnSp>
          <p:nvCxnSpPr>
            <p:cNvPr id="13" name="直線接點 12"/>
            <p:cNvCxnSpPr/>
            <p:nvPr/>
          </p:nvCxnSpPr>
          <p:spPr>
            <a:xfrm>
              <a:off x="4319972" y="5229200"/>
              <a:ext cx="19082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4319972" y="5013176"/>
              <a:ext cx="190821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5148064" y="4755267"/>
              <a:ext cx="0" cy="4739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148064" y="4755267"/>
              <a:ext cx="10801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164710" y="4479503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710" y="4479503"/>
                  <a:ext cx="42351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6163200" y="4960317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200" y="4960317"/>
                  <a:ext cx="382925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95536" y="5059817"/>
                <a:ext cx="6768304" cy="1609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⋅[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/>
                        </a:rPr>
                        <m:t>𝜋𝛿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4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en-US" altLang="zh-TW" sz="240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𝜊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059817"/>
                <a:ext cx="6768304" cy="16095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766390"/>
            <a:ext cx="2251710" cy="90297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1089776" y="3501008"/>
            <a:ext cx="3296680" cy="1656184"/>
            <a:chOff x="1089776" y="3501008"/>
            <a:chExt cx="3296680" cy="16561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89776" y="3564833"/>
                  <a:ext cx="3296680" cy="1592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/>
                        </a:rPr>
                        <m:t>+</m:t>
                      </m:r>
                    </m:oMath>
                  </a14:m>
                  <a:r>
                    <a:rPr lang="en-US" altLang="zh-TW" sz="2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(dc term)</a:t>
                  </a:r>
                </a:p>
                <a:p>
                  <a:endPara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zh-TW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TW" sz="2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</a:t>
                  </a:r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altLang="zh-TW" sz="2400" i="1">
                          <a:latin typeface="Cambria Math"/>
                        </a:rPr>
                        <m:t>+</m:t>
                      </m:r>
                      <m:r>
                        <a:rPr lang="zh-TW" altLang="en-US" sz="2400" i="1">
                          <a:latin typeface="Cambria Math"/>
                          <a:ea typeface="Cambria Math"/>
                        </a:rPr>
                        <m:t>𝜋𝛿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</m:oMath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776" y="3564833"/>
                  <a:ext cx="3296680" cy="159235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單箭頭接點 11"/>
            <p:cNvCxnSpPr/>
            <p:nvPr/>
          </p:nvCxnSpPr>
          <p:spPr>
            <a:xfrm flipH="1">
              <a:off x="3887944" y="3501008"/>
              <a:ext cx="252008" cy="25416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3887944" y="4077617"/>
                  <a:ext cx="383438" cy="5230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944" y="4077617"/>
                  <a:ext cx="383438" cy="52309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單箭頭接點 27"/>
            <p:cNvCxnSpPr/>
            <p:nvPr/>
          </p:nvCxnSpPr>
          <p:spPr>
            <a:xfrm flipH="1" flipV="1">
              <a:off x="3779688" y="4077617"/>
              <a:ext cx="144241" cy="143472"/>
            </a:xfrm>
            <a:prstGeom prst="straightConnector1">
              <a:avLst/>
            </a:prstGeom>
            <a:ln w="47625" cmpd="dbl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02824"/>
              </p:ext>
            </p:extLst>
          </p:nvPr>
        </p:nvGraphicFramePr>
        <p:xfrm>
          <a:off x="1979712" y="258837"/>
          <a:ext cx="70151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" name="方程式" r:id="rId4" imgW="3403440" imgH="228600" progId="Equation.3">
                  <p:embed/>
                </p:oleObj>
              </mc:Choice>
              <mc:Fallback>
                <p:oleObj name="方程式" r:id="rId4" imgW="3403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58837"/>
                        <a:ext cx="70151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8"/>
          <p:cNvSpPr>
            <a:spLocks noChangeArrowheads="1"/>
          </p:cNvSpPr>
          <p:nvPr/>
        </p:nvSpPr>
        <p:spPr bwMode="auto">
          <a:xfrm>
            <a:off x="1907704" y="663079"/>
            <a:ext cx="67721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9144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3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3.6, 3.7, p.193, 195, Fig, 4.2, p.286 of text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7" y="1224111"/>
            <a:ext cx="4554855" cy="5229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926672"/>
            <a:ext cx="35052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Multiplication Property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43" name="物件 2"/>
          <p:cNvGraphicFramePr>
            <a:graphicFrameLocks noChangeAspect="1"/>
          </p:cNvGraphicFramePr>
          <p:nvPr/>
        </p:nvGraphicFramePr>
        <p:xfrm>
          <a:off x="827088" y="923925"/>
          <a:ext cx="81137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0" name="方程式" r:id="rId4" imgW="3149600" imgH="381000" progId="Equation.3">
                  <p:embed/>
                </p:oleObj>
              </mc:Choice>
              <mc:Fallback>
                <p:oleObj name="方程式" r:id="rId4" imgW="3149600" imgH="3810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23925"/>
                        <a:ext cx="8113712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906713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 frequency-selective filtering with variable center frequency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9700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2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dual property of the convolution property</a:t>
            </a:r>
          </a:p>
        </p:txBody>
      </p:sp>
      <p:sp>
        <p:nvSpPr>
          <p:cNvPr id="61446" name="矩形 5"/>
          <p:cNvSpPr>
            <a:spLocks noChangeArrowheads="1"/>
          </p:cNvSpPr>
          <p:nvPr/>
        </p:nvSpPr>
        <p:spPr bwMode="auto">
          <a:xfrm>
            <a:off x="0" y="4149725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4.26, 4.27, p.326 of text</a:t>
            </a:r>
          </a:p>
        </p:txBody>
      </p:sp>
      <p:sp>
        <p:nvSpPr>
          <p:cNvPr id="61447" name="矩形 8"/>
          <p:cNvSpPr>
            <a:spLocks noChangeArrowheads="1"/>
          </p:cNvSpPr>
          <p:nvPr/>
        </p:nvSpPr>
        <p:spPr bwMode="auto">
          <a:xfrm>
            <a:off x="0" y="4797425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Tables of Properties and Pairs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8" name="矩形 9"/>
          <p:cNvSpPr>
            <a:spLocks noChangeArrowheads="1"/>
          </p:cNvSpPr>
          <p:nvPr/>
        </p:nvSpPr>
        <p:spPr bwMode="auto">
          <a:xfrm>
            <a:off x="0" y="577850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Tables. 4.1, 4.2, p.328, 329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Modulation Property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885475"/>
              </p:ext>
            </p:extLst>
          </p:nvPr>
        </p:nvGraphicFramePr>
        <p:xfrm>
          <a:off x="2051720" y="1340768"/>
          <a:ext cx="49752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8" name="方程式" r:id="rId4" imgW="1828800" imgH="241200" progId="Equation.3">
                  <p:embed/>
                </p:oleObj>
              </mc:Choice>
              <mc:Fallback>
                <p:oleObj name="方程式" r:id="rId4" imgW="1828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340768"/>
                        <a:ext cx="49752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3438144" cy="151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5616" y="1916832"/>
                <a:ext cx="619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916832"/>
                <a:ext cx="61901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39608" y="3588256"/>
                <a:ext cx="632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08" y="3588256"/>
                <a:ext cx="632031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83768" y="3589200"/>
                <a:ext cx="136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589200"/>
                <a:ext cx="1363514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25632" y="338747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632" y="3387472"/>
                <a:ext cx="432048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716016" y="2346259"/>
                <a:ext cx="432048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346259"/>
                <a:ext cx="4320480" cy="57868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4932040" y="3017156"/>
            <a:ext cx="4211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modulation:</a:t>
            </a:r>
          </a:p>
          <a:p>
            <a:r>
              <a:rPr lang="en-US" altLang="zh-TW" sz="2800" dirty="0" smtClean="0"/>
              <a:t>   frequency translation</a:t>
            </a:r>
          </a:p>
          <a:p>
            <a:r>
              <a:rPr lang="en-US" altLang="zh-TW" sz="2800" dirty="0" smtClean="0"/>
              <a:t>   shift </a:t>
            </a:r>
            <a:r>
              <a:rPr lang="en-US" altLang="zh-TW" sz="2800" dirty="0"/>
              <a:t>in frequency </a:t>
            </a:r>
            <a:endParaRPr lang="zh-TW" altLang="en-US" sz="2800" dirty="0"/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0" y="4341715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                 </a:t>
            </a:r>
            <a:r>
              <a:rPr kumimoji="0" lang="en-US" altLang="zh-TW" sz="3200" b="1" u="sng" dirty="0" smtClean="0">
                <a:solidFill>
                  <a:srgbClr val="000000"/>
                </a:solidFill>
                <a:latin typeface="Times New Roman" pitchFamily="18" charset="0"/>
              </a:rPr>
              <a:t>Multiplication </a:t>
            </a:r>
            <a:r>
              <a:rPr kumimoji="0" lang="en-US" altLang="zh-TW" sz="3200" b="1" u="sng" dirty="0">
                <a:solidFill>
                  <a:srgbClr val="000000"/>
                </a:solidFill>
                <a:latin typeface="Times New Roman" pitchFamily="18" charset="0"/>
              </a:rPr>
              <a:t>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648176" y="5445224"/>
                <a:ext cx="6498468" cy="102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)⟷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zh-TW" altLang="en-US" sz="28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[2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𝜋𝛿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)∗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)]</m:t>
                      </m:r>
                    </m:oMath>
                  </m:oMathPara>
                </a14:m>
                <a:endParaRPr lang="en-US" altLang="zh-TW" sz="2800" dirty="0" smtClean="0"/>
              </a:p>
              <a:p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𝑋</m:t>
                    </m:r>
                    <m:r>
                      <a:rPr lang="en-US" altLang="zh-TW" sz="2800" b="0" i="1" smtClean="0">
                        <a:latin typeface="Cambria Math"/>
                      </a:rPr>
                      <m:t>(</m:t>
                    </m:r>
                    <m:r>
                      <a:rPr lang="en-US" altLang="zh-TW" sz="2800" b="0" i="1" smtClean="0">
                        <a:latin typeface="Cambria Math"/>
                      </a:rPr>
                      <m:t>𝑗</m:t>
                    </m:r>
                    <m:r>
                      <a:rPr lang="en-US" altLang="zh-TW" sz="2800" b="0" i="1" smtClean="0">
                        <a:latin typeface="Cambria Math"/>
                      </a:rPr>
                      <m:t>(</m:t>
                    </m:r>
                    <m:r>
                      <a:rPr lang="zh-TW" altLang="en-US" sz="2800" b="0" i="1" smtClean="0">
                        <a:latin typeface="Cambria Math"/>
                      </a:rPr>
                      <m:t>𝜔</m:t>
                    </m:r>
                    <m:r>
                      <a:rPr lang="en-US" altLang="zh-TW" sz="28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))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76" y="5445224"/>
                <a:ext cx="6498468" cy="102784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4788024" y="558091"/>
            <a:ext cx="1962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P.48 </a:t>
            </a:r>
            <a:r>
              <a:rPr kumimoji="0"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4.0)</a:t>
            </a:r>
            <a:endParaRPr kumimoji="0"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8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Frequency Division Multiplexing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" y="2062880"/>
            <a:ext cx="8391449" cy="1798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532440" y="284745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40" y="2847459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75397" y="2977204"/>
                <a:ext cx="840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7" y="2977204"/>
                <a:ext cx="840219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942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003068" y="1978830"/>
                <a:ext cx="1072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68" y="1978830"/>
                <a:ext cx="107298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705" r="-6250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75396" y="1988840"/>
                <a:ext cx="840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6" y="1988840"/>
                <a:ext cx="840219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869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508104" y="1988840"/>
                <a:ext cx="1072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988840"/>
                <a:ext cx="107298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705" r="-681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15888"/>
            <a:ext cx="7473950" cy="659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51025"/>
            <a:ext cx="7526337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75" y="44624"/>
            <a:ext cx="5558971" cy="6768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3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4" y="35625"/>
            <a:ext cx="4798872" cy="6804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21588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Sinusoidals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zh-TW" altLang="en-US" sz="2600" b="0" i="1" smtClean="0">
                        <a:latin typeface="Cambria Math"/>
                      </a:rPr>
                      <m:t>𝜋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+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600" b="0" dirty="0" smtClean="0"/>
                  <a:t>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60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TW" altLang="en-US" sz="2600" dirty="0" smtClean="0"/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2698584"/>
            <a:ext cx="7662672" cy="3538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614" r="-1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10"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-57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↔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Another Application Example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81756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7200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systems described by differential equations:</a:t>
            </a:r>
          </a:p>
        </p:txBody>
      </p:sp>
      <p:graphicFrame>
        <p:nvGraphicFramePr>
          <p:cNvPr id="68612" name="物件 3"/>
          <p:cNvGraphicFramePr>
            <a:graphicFrameLocks noChangeAspect="1"/>
          </p:cNvGraphicFramePr>
          <p:nvPr/>
        </p:nvGraphicFramePr>
        <p:xfrm>
          <a:off x="754063" y="1573213"/>
          <a:ext cx="68421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5" name="方程式" r:id="rId4" imgW="2616200" imgH="1828800" progId="Equation.3">
                  <p:embed/>
                </p:oleObj>
              </mc:Choice>
              <mc:Fallback>
                <p:oleObj name="方程式" r:id="rId4" imgW="2616200" imgH="1828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1573213"/>
                        <a:ext cx="684212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6093296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657600" lvl="6" indent="-457200">
              <a:spcBef>
                <a:spcPts val="1200"/>
              </a:spcBef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closed-form solution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 of Fourier Transform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81915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generalized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Parseval’s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Relation</a:t>
            </a:r>
          </a:p>
        </p:txBody>
      </p:sp>
      <p:graphicFrame>
        <p:nvGraphicFramePr>
          <p:cNvPr id="69636" name="物件 3"/>
          <p:cNvGraphicFramePr>
            <a:graphicFrameLocks noChangeAspect="1"/>
          </p:cNvGraphicFramePr>
          <p:nvPr/>
        </p:nvGraphicFramePr>
        <p:xfrm>
          <a:off x="1336675" y="1400175"/>
          <a:ext cx="6294438" cy="193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9" name="方程式" r:id="rId4" imgW="2514600" imgH="838200" progId="Equation.3">
                  <p:embed/>
                </p:oleObj>
              </mc:Choice>
              <mc:Fallback>
                <p:oleObj name="方程式" r:id="rId4" imgW="2514600" imgH="838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1400175"/>
                        <a:ext cx="6294438" cy="193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3481388"/>
            <a:ext cx="9144000" cy="3311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40000" lvl="3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j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 defined on -∞ &lt;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&lt; ∞}=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V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: a vector space</a:t>
            </a:r>
          </a:p>
          <a:p>
            <a:pPr marL="1440000" lvl="3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inner-product of two vectors(signals) can be evaluated in either the time domain or the frequency domain</a:t>
            </a:r>
          </a:p>
          <a:p>
            <a:pPr marL="1440000" lvl="3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Parseval’s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relation is a special case here: the magnitude (norm) of a vector can be evaluated in either the time domain or the frequency domain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378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)=0 for |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| &gt;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1371600" lvl="1" indent="-457200" fontAlgn="auto">
              <a:spcBef>
                <a:spcPts val="5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construct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8195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84411"/>
              </p:ext>
            </p:extLst>
          </p:nvPr>
        </p:nvGraphicFramePr>
        <p:xfrm>
          <a:off x="2811463" y="1162844"/>
          <a:ext cx="5132387" cy="14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0" name="方程式" r:id="rId4" imgW="2031840" imgH="634680" progId="Equation.3">
                  <p:embed/>
                </p:oleObj>
              </mc:Choice>
              <mc:Fallback>
                <p:oleObj name="方程式" r:id="rId4" imgW="2031840" imgH="63468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1162844"/>
                        <a:ext cx="5132387" cy="148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48334"/>
            <a:ext cx="5870448" cy="376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 of Fourier Transform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81915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considering the signal set</a:t>
            </a:r>
          </a:p>
        </p:txBody>
      </p:sp>
      <p:graphicFrame>
        <p:nvGraphicFramePr>
          <p:cNvPr id="70660" name="物件 3"/>
          <p:cNvGraphicFramePr>
            <a:graphicFrameLocks noChangeAspect="1"/>
          </p:cNvGraphicFramePr>
          <p:nvPr/>
        </p:nvGraphicFramePr>
        <p:xfrm>
          <a:off x="1298575" y="1614488"/>
          <a:ext cx="5621338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2" name="方程式" r:id="rId4" imgW="2197080" imgH="2070000" progId="Equation.3">
                  <p:embed/>
                </p:oleObj>
              </mc:Choice>
              <mc:Fallback>
                <p:oleObj name="方程式" r:id="rId4" imgW="2197080" imgH="2070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1614488"/>
                        <a:ext cx="5621338" cy="488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 of Fourier Transform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819150"/>
            <a:ext cx="9144000" cy="1892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considering the signal set</a:t>
            </a:r>
          </a:p>
          <a:p>
            <a:pPr marL="13680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similar to the case of continuous-time convolution integral. orthogonal bases but not normalized, while makes sense considering operational definition</a:t>
            </a:r>
            <a:endParaRPr kumimoji="0" lang="en-US" altLang="zh-TW" sz="28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71684" name="物件 3"/>
          <p:cNvGraphicFramePr>
            <a:graphicFrameLocks noChangeAspect="1"/>
          </p:cNvGraphicFramePr>
          <p:nvPr/>
        </p:nvGraphicFramePr>
        <p:xfrm>
          <a:off x="1281113" y="2811463"/>
          <a:ext cx="6183312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7" name="方程式" r:id="rId4" imgW="2400300" imgH="762000" progId="Equation.3">
                  <p:embed/>
                </p:oleObj>
              </mc:Choice>
              <mc:Fallback>
                <p:oleObj name="方程式" r:id="rId4" imgW="2400300" imgH="762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2811463"/>
                        <a:ext cx="6183312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72707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4.8, p.299 of text</a:t>
            </a:r>
          </a:p>
        </p:txBody>
      </p:sp>
      <p:pic>
        <p:nvPicPr>
          <p:cNvPr id="72708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60500"/>
            <a:ext cx="6481762" cy="528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73731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Example 4.13, p.310 of text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536700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From Example 4.2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2175769"/>
                <a:ext cx="9144000" cy="103720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1440000"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−2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TW" sz="2800" b="0" i="1" smtClean="0">
                          <a:latin typeface="Cambria Math"/>
                        </a:rPr>
                        <m:t>  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latin typeface="Cambria Math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latin typeface="Cambria Math"/>
                        </a:rPr>
                        <m:t>   </m:t>
                      </m:r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5769"/>
                <a:ext cx="9144000" cy="103720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0" y="3903961"/>
                <a:ext cx="9144000" cy="103720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1440000"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latin typeface="Cambria Math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latin typeface="Cambria Math"/>
                        </a:rPr>
                        <m:t>   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800" b="0" i="1" smtClean="0">
                              <a:latin typeface="Cambria Math"/>
                            </a:rPr>
                            <m:t>𝜋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−2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03961"/>
                <a:ext cx="9144000" cy="103720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0" y="3265820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by duality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74755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Example 4.19, p.320 of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0" y="1556792"/>
                <a:ext cx="9144000" cy="180004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144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    </m:t>
                    </m:r>
                    <m:r>
                      <a:rPr lang="en-US" altLang="zh-TW" sz="28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2800" b="0" i="1" smtClean="0">
                            <a:latin typeface="Cambria Math"/>
                          </a:rPr>
                          <m:t>𝑎𝑡</m:t>
                        </m:r>
                      </m:sup>
                    </m:sSup>
                    <m:r>
                      <a:rPr lang="en-US" altLang="zh-TW" sz="28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800" b="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𝑎</m:t>
                    </m:r>
                    <m:r>
                      <a:rPr lang="en-US" altLang="zh-TW" sz="2800" i="1"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endParaRPr lang="en-US" altLang="zh-TW" sz="2800" b="0" dirty="0" smtClean="0">
                  <a:ea typeface="Cambria Math"/>
                </a:endParaRPr>
              </a:p>
              <a:p>
                <a:pPr marL="144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    </m:t>
                    </m:r>
                    <m:r>
                      <a:rPr lang="en-US" altLang="zh-TW" sz="28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−</m:t>
                        </m:r>
                        <m:r>
                          <a:rPr lang="en-US" altLang="zh-TW" sz="2800" b="0" i="1" smtClean="0">
                            <a:latin typeface="Cambria Math"/>
                          </a:rPr>
                          <m:t>𝑏</m:t>
                        </m:r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8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80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𝑏</m:t>
                    </m:r>
                    <m:r>
                      <a:rPr lang="en-US" altLang="zh-TW" sz="2800" i="1"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endParaRPr lang="en-US" altLang="zh-TW" sz="2800" dirty="0" smtClean="0">
                  <a:ea typeface="Cambria Math"/>
                </a:endParaRPr>
              </a:p>
              <a:p>
                <a:pPr marL="144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8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den>
                        </m:f>
                      </m:e>
                    </m:box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,     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𝑗</m:t>
                        </m:r>
                        <m:r>
                          <a:rPr lang="zh-TW" altLang="en-US" sz="2800" i="1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8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den>
                        </m:f>
                      </m:e>
                    </m:box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56792"/>
                <a:ext cx="9144000" cy="1800045"/>
              </a:xfrm>
              <a:prstGeom prst="rect">
                <a:avLst/>
              </a:prstGeom>
              <a:blipFill rotWithShape="1">
                <a:blip r:embed="rId3"/>
                <a:stretch>
                  <a:fillRect b="-16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3356992"/>
                <a:ext cx="9144000" cy="209288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90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)(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[ 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den>
                          </m:f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−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den>
                          </m:f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]</m:t>
                      </m:r>
                    </m:oMath>
                  </m:oMathPara>
                </a14:m>
                <a:endParaRPr lang="en-US" altLang="zh-TW" sz="2800" i="1" dirty="0" smtClean="0">
                  <a:latin typeface="Cambria Math"/>
                  <a:ea typeface="Cambria Math"/>
                </a:endParaRPr>
              </a:p>
              <a:p>
                <a:pPr marL="11684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𝑏𝑡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𝑎</m:t>
                      </m:r>
                    </m:oMath>
                  </m:oMathPara>
                </a14:m>
                <a:endParaRPr lang="en-US" altLang="zh-TW" sz="2800" b="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2800" dirty="0" smtClean="0">
                    <a:ea typeface="Cambria Math"/>
                  </a:rPr>
                  <a:t>          </a:t>
                </a:r>
                <a:r>
                  <a:rPr lang="zh-TW" altLang="en-US" sz="2800" dirty="0" smtClean="0"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zh-TW" altLang="en-US" sz="2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:  </m:t>
                    </m:r>
                    <m:r>
                      <a:rPr lang="en-US" altLang="zh-TW" sz="2800" i="1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zh-TW" alt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800" b="0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zh-TW" altLang="en-US" sz="2800" b="0" i="1" smtClean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 </m:t>
                    </m:r>
                    <m:box>
                      <m:boxPr>
                        <m:ctrlPr>
                          <a:rPr lang="en-US" altLang="zh-TW" sz="2800" b="0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a:rPr lang="zh-TW" altLang="en-US" sz="2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den>
                        </m:f>
                      </m:e>
                    </m:box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TW" sz="2800" i="1">
                        <a:latin typeface="Cambria Math"/>
                        <a:ea typeface="Cambria Math"/>
                      </a:rPr>
                      <m:t>[</m:t>
                    </m:r>
                    <m:box>
                      <m:boxPr>
                        <m:ctrlPr>
                          <a:rPr lang="en-US" altLang="zh-TW" sz="2800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den>
                        </m:f>
                      </m:e>
                    </m:box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US" altLang="zh-TW" sz="280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6992"/>
                <a:ext cx="9144000" cy="209288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0" y="5328280"/>
                <a:ext cx="9144000" cy="135408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90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2800" b="0" dirty="0" smtClean="0">
                    <a:ea typeface="Cambria Math"/>
                  </a:rPr>
                  <a:t>Since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latin typeface="Cambria Math"/>
                      </a:rPr>
                      <m:t> −</m:t>
                    </m:r>
                    <m:r>
                      <a:rPr lang="en-US" altLang="zh-TW" sz="2800" b="0" i="1" smtClean="0">
                        <a:latin typeface="Cambria Math"/>
                      </a:rPr>
                      <m:t>𝑗𝑡𝑥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 smtClean="0">
                        <a:latin typeface="Cambria Math"/>
                        <a:ea typeface="Cambria Math"/>
                      </a:rPr>
                      <m:t>↔</m:t>
                    </m:r>
                    <m:f>
                      <m:fPr>
                        <m:ctrlPr>
                          <a:rPr lang="en-US" altLang="zh-TW" sz="2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/>
                            <a:ea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zh-TW" sz="2800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zh-TW" alt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den>
                    </m:f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zh-TW" altLang="en-US" sz="28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endParaRPr lang="en-US" altLang="zh-TW" sz="2800" b="0" dirty="0" smtClean="0">
                  <a:ea typeface="Cambria Math"/>
                </a:endParaRPr>
              </a:p>
              <a:p>
                <a:pPr marL="90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2800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𝑡</m:t>
                    </m:r>
                    <m:sSup>
                      <m:sSup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/>
                          </a:rPr>
                          <m:t>𝑎𝑡</m:t>
                        </m:r>
                      </m:sup>
                    </m:sSup>
                    <m:r>
                      <a:rPr lang="en-US" altLang="zh-TW" sz="2800" b="0" i="1" smtClean="0">
                        <a:latin typeface="Cambria Math"/>
                      </a:rPr>
                      <m:t> </m:t>
                    </m:r>
                    <m:r>
                      <a:rPr lang="en-US" altLang="zh-TW" sz="28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,</m:t>
                    </m:r>
                    <m:r>
                      <a:rPr lang="en-US" altLang="zh-TW" sz="2800" b="0" i="1" smtClean="0">
                        <a:latin typeface="Cambria Math"/>
                      </a:rPr>
                      <m:t> </m:t>
                    </m:r>
                    <m:r>
                      <a:rPr lang="en-US" altLang="zh-TW" sz="2800" b="0" i="1" smtClean="0">
                        <a:latin typeface="Cambria Math"/>
                      </a:rPr>
                      <m:t>𝑏</m:t>
                    </m:r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𝑎</m:t>
                    </m:r>
                  </m:oMath>
                </a14:m>
                <a:endParaRPr lang="en-US" altLang="zh-TW" sz="28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28280"/>
                <a:ext cx="9144000" cy="135408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4.51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p.354 of text, part (c)</a:t>
            </a:r>
          </a:p>
        </p:txBody>
      </p:sp>
      <p:graphicFrame>
        <p:nvGraphicFramePr>
          <p:cNvPr id="75779" name="物件 106"/>
          <p:cNvGraphicFramePr>
            <a:graphicFrameLocks noChangeAspect="1"/>
          </p:cNvGraphicFramePr>
          <p:nvPr/>
        </p:nvGraphicFramePr>
        <p:xfrm>
          <a:off x="503238" y="3798888"/>
          <a:ext cx="50038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0" name="方程式" r:id="rId4" imgW="2247900" imgH="1181100" progId="Equation.3">
                  <p:embed/>
                </p:oleObj>
              </mc:Choice>
              <mc:Fallback>
                <p:oleObj name="方程式" r:id="rId4" imgW="2247900" imgH="1181100" progId="Equation.3">
                  <p:embed/>
                  <p:pic>
                    <p:nvPicPr>
                      <p:cNvPr id="0" name="物件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3798888"/>
                        <a:ext cx="5003800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0" name="群組 1"/>
          <p:cNvGrpSpPr>
            <a:grpSpLocks/>
          </p:cNvGrpSpPr>
          <p:nvPr/>
        </p:nvGrpSpPr>
        <p:grpSpPr bwMode="auto">
          <a:xfrm>
            <a:off x="539750" y="1914525"/>
            <a:ext cx="6380163" cy="1514475"/>
            <a:chOff x="539750" y="1500188"/>
            <a:chExt cx="6380163" cy="1514475"/>
          </a:xfrm>
        </p:grpSpPr>
        <p:sp>
          <p:nvSpPr>
            <p:cNvPr id="75782" name="文字方塊 9"/>
            <p:cNvSpPr txBox="1">
              <a:spLocks noChangeArrowheads="1"/>
            </p:cNvSpPr>
            <p:nvPr/>
          </p:nvSpPr>
          <p:spPr bwMode="auto">
            <a:xfrm>
              <a:off x="3255963" y="1630363"/>
              <a:ext cx="800100" cy="38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……</a:t>
              </a:r>
            </a:p>
          </p:txBody>
        </p:sp>
        <p:grpSp>
          <p:nvGrpSpPr>
            <p:cNvPr id="75783" name="群組 86"/>
            <p:cNvGrpSpPr>
              <a:grpSpLocks/>
            </p:cNvGrpSpPr>
            <p:nvPr/>
          </p:nvGrpSpPr>
          <p:grpSpPr bwMode="auto">
            <a:xfrm>
              <a:off x="539750" y="1500188"/>
              <a:ext cx="2424113" cy="1465262"/>
              <a:chOff x="4706039" y="1772816"/>
              <a:chExt cx="2838276" cy="1853994"/>
            </a:xfrm>
          </p:grpSpPr>
          <p:grpSp>
            <p:nvGrpSpPr>
              <p:cNvPr id="75810" name="群組 4"/>
              <p:cNvGrpSpPr>
                <a:grpSpLocks/>
              </p:cNvGrpSpPr>
              <p:nvPr/>
            </p:nvGrpSpPr>
            <p:grpSpPr bwMode="auto">
              <a:xfrm>
                <a:off x="5706112" y="2119091"/>
                <a:ext cx="306048" cy="311322"/>
                <a:chOff x="4211867" y="3196421"/>
                <a:chExt cx="741439" cy="731213"/>
              </a:xfrm>
            </p:grpSpPr>
            <p:sp>
              <p:nvSpPr>
                <p:cNvPr id="75826" name="Oval 18"/>
                <p:cNvSpPr>
                  <a:spLocks noChangeArrowheads="1"/>
                </p:cNvSpPr>
                <p:nvPr/>
              </p:nvSpPr>
              <p:spPr bwMode="auto">
                <a:xfrm>
                  <a:off x="4211867" y="3196421"/>
                  <a:ext cx="741439" cy="73121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9pPr>
                </a:lstStyle>
                <a:p>
                  <a:pPr eaLnBrk="1" hangingPunct="1"/>
                  <a:endParaRPr kumimoji="0" lang="zh-TW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827" name="Line 22"/>
                <p:cNvSpPr>
                  <a:spLocks noChangeShapeType="1"/>
                </p:cNvSpPr>
                <p:nvPr/>
              </p:nvSpPr>
              <p:spPr bwMode="auto">
                <a:xfrm>
                  <a:off x="4223863" y="3572661"/>
                  <a:ext cx="71744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828" name="Line 23"/>
                <p:cNvSpPr>
                  <a:spLocks noChangeShapeType="1"/>
                </p:cNvSpPr>
                <p:nvPr/>
              </p:nvSpPr>
              <p:spPr bwMode="auto">
                <a:xfrm>
                  <a:off x="4582586" y="3196421"/>
                  <a:ext cx="0" cy="73121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75811" name="文字方塊 9"/>
              <p:cNvSpPr txBox="1">
                <a:spLocks noChangeArrowheads="1"/>
              </p:cNvSpPr>
              <p:nvPr/>
            </p:nvSpPr>
            <p:spPr bwMode="auto">
              <a:xfrm>
                <a:off x="4706039" y="1772816"/>
                <a:ext cx="646423" cy="492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12" name="Line 18"/>
              <p:cNvSpPr>
                <a:spLocks noChangeShapeType="1"/>
              </p:cNvSpPr>
              <p:nvPr/>
            </p:nvSpPr>
            <p:spPr bwMode="auto">
              <a:xfrm flipV="1">
                <a:off x="4788024" y="2279277"/>
                <a:ext cx="864096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813" name="Line 18"/>
              <p:cNvSpPr>
                <a:spLocks noChangeShapeType="1"/>
              </p:cNvSpPr>
              <p:nvPr/>
            </p:nvSpPr>
            <p:spPr bwMode="auto">
              <a:xfrm>
                <a:off x="5580112" y="2279277"/>
                <a:ext cx="972108" cy="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69" name="直線接點 68"/>
              <p:cNvCxnSpPr/>
              <p:nvPr/>
            </p:nvCxnSpPr>
            <p:spPr>
              <a:xfrm flipH="1">
                <a:off x="5410497" y="1772816"/>
                <a:ext cx="0" cy="154265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矩形 71"/>
              <p:cNvSpPr/>
              <p:nvPr/>
            </p:nvSpPr>
            <p:spPr bwMode="auto">
              <a:xfrm>
                <a:off x="6228337" y="2528073"/>
                <a:ext cx="219330" cy="32540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dirty="0">
                    <a:solidFill>
                      <a:schemeClr val="tx1"/>
                    </a:solidFill>
                  </a:rPr>
                  <a:t>T</a:t>
                </a:r>
                <a:endParaRPr kumimoji="0" lang="zh-TW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3" name="直線接點 72"/>
              <p:cNvCxnSpPr/>
              <p:nvPr/>
            </p:nvCxnSpPr>
            <p:spPr>
              <a:xfrm flipV="1">
                <a:off x="5852874" y="2708852"/>
                <a:ext cx="375463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817" name="Line 18"/>
              <p:cNvSpPr>
                <a:spLocks noChangeShapeType="1"/>
              </p:cNvSpPr>
              <p:nvPr/>
            </p:nvSpPr>
            <p:spPr bwMode="auto">
              <a:xfrm rot="-5400000">
                <a:off x="5714031" y="2569667"/>
                <a:ext cx="2785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75" name="直線接點 74"/>
              <p:cNvCxnSpPr/>
              <p:nvPr/>
            </p:nvCxnSpPr>
            <p:spPr>
              <a:xfrm>
                <a:off x="6877032" y="1772816"/>
                <a:ext cx="0" cy="154265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819" name="文字方塊 8"/>
              <p:cNvSpPr txBox="1">
                <a:spLocks noChangeArrowheads="1"/>
              </p:cNvSpPr>
              <p:nvPr/>
            </p:nvSpPr>
            <p:spPr bwMode="auto">
              <a:xfrm>
                <a:off x="5875730" y="2573065"/>
                <a:ext cx="432048" cy="506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l-GR" altLang="zh-TW" sz="20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α</a:t>
                </a:r>
                <a:endParaRPr lang="zh-TW" altLang="en-US" sz="2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20" name="文字方塊 9"/>
              <p:cNvSpPr txBox="1">
                <a:spLocks noChangeArrowheads="1"/>
              </p:cNvSpPr>
              <p:nvPr/>
            </p:nvSpPr>
            <p:spPr bwMode="auto">
              <a:xfrm>
                <a:off x="6897892" y="1772816"/>
                <a:ext cx="646423" cy="492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21" name="Line 18"/>
              <p:cNvSpPr>
                <a:spLocks noChangeShapeType="1"/>
              </p:cNvSpPr>
              <p:nvPr/>
            </p:nvSpPr>
            <p:spPr bwMode="auto">
              <a:xfrm rot="10800000">
                <a:off x="6444208" y="2708920"/>
                <a:ext cx="21602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95" name="直線接點 94"/>
              <p:cNvCxnSpPr/>
              <p:nvPr/>
            </p:nvCxnSpPr>
            <p:spPr>
              <a:xfrm flipV="1">
                <a:off x="6659561" y="2276991"/>
                <a:ext cx="0" cy="431862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823" name="Line 18"/>
              <p:cNvSpPr>
                <a:spLocks noChangeShapeType="1"/>
              </p:cNvSpPr>
              <p:nvPr/>
            </p:nvSpPr>
            <p:spPr bwMode="auto">
              <a:xfrm flipV="1">
                <a:off x="6337784" y="3273370"/>
                <a:ext cx="538472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824" name="Line 18"/>
              <p:cNvSpPr>
                <a:spLocks noChangeShapeType="1"/>
              </p:cNvSpPr>
              <p:nvPr/>
            </p:nvSpPr>
            <p:spPr bwMode="auto">
              <a:xfrm rot="10800000" flipV="1">
                <a:off x="5410192" y="3273370"/>
                <a:ext cx="2959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825" name="文字方塊 9"/>
              <p:cNvSpPr txBox="1">
                <a:spLocks noChangeArrowheads="1"/>
              </p:cNvSpPr>
              <p:nvPr/>
            </p:nvSpPr>
            <p:spPr bwMode="auto">
              <a:xfrm>
                <a:off x="5706633" y="3003553"/>
                <a:ext cx="779200" cy="623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5784" name="群組 88"/>
            <p:cNvGrpSpPr>
              <a:grpSpLocks/>
            </p:cNvGrpSpPr>
            <p:nvPr/>
          </p:nvGrpSpPr>
          <p:grpSpPr bwMode="auto">
            <a:xfrm>
              <a:off x="4143375" y="1549400"/>
              <a:ext cx="2776538" cy="1465263"/>
              <a:chOff x="899592" y="1772816"/>
              <a:chExt cx="3249499" cy="1853994"/>
            </a:xfrm>
          </p:grpSpPr>
          <p:grpSp>
            <p:nvGrpSpPr>
              <p:cNvPr id="75787" name="群組 59"/>
              <p:cNvGrpSpPr>
                <a:grpSpLocks/>
              </p:cNvGrpSpPr>
              <p:nvPr/>
            </p:nvGrpSpPr>
            <p:grpSpPr bwMode="auto">
              <a:xfrm>
                <a:off x="899592" y="1772816"/>
                <a:ext cx="3249499" cy="1853994"/>
                <a:chOff x="899592" y="1772816"/>
                <a:chExt cx="3249499" cy="1853994"/>
              </a:xfrm>
            </p:grpSpPr>
            <p:grpSp>
              <p:nvGrpSpPr>
                <p:cNvPr id="75791" name="群組 39"/>
                <p:cNvGrpSpPr>
                  <a:grpSpLocks/>
                </p:cNvGrpSpPr>
                <p:nvPr/>
              </p:nvGrpSpPr>
              <p:grpSpPr bwMode="auto">
                <a:xfrm>
                  <a:off x="899592" y="1772816"/>
                  <a:ext cx="3249499" cy="1500555"/>
                  <a:chOff x="1259632" y="1772816"/>
                  <a:chExt cx="3249499" cy="1500555"/>
                </a:xfrm>
              </p:grpSpPr>
              <p:grpSp>
                <p:nvGrpSpPr>
                  <p:cNvPr id="75793" name="群組 4"/>
                  <p:cNvGrpSpPr>
                    <a:grpSpLocks/>
                  </p:cNvGrpSpPr>
                  <p:nvPr/>
                </p:nvGrpSpPr>
                <p:grpSpPr bwMode="auto">
                  <a:xfrm>
                    <a:off x="3131840" y="2119091"/>
                    <a:ext cx="306048" cy="311322"/>
                    <a:chOff x="4211867" y="3196421"/>
                    <a:chExt cx="741439" cy="731213"/>
                  </a:xfrm>
                </p:grpSpPr>
                <p:sp>
                  <p:nvSpPr>
                    <p:cNvPr id="75807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1867" y="3196421"/>
                      <a:ext cx="741439" cy="731213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9pPr>
                    </a:lstStyle>
                    <a:p>
                      <a:pPr eaLnBrk="1" hangingPunct="1"/>
                      <a:endParaRPr kumimoji="0" lang="zh-TW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75808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23863" y="3572661"/>
                      <a:ext cx="71744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75809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82586" y="3196421"/>
                      <a:ext cx="0" cy="73121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75794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3289" y="1772816"/>
                    <a:ext cx="646423" cy="49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(</a:t>
                    </a:r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)</a:t>
                    </a:r>
                    <a:endParaRPr lang="zh-TW" altLang="en-US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7579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259632" y="2276872"/>
                    <a:ext cx="108012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796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67745" y="2276872"/>
                    <a:ext cx="77390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79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843807" y="2276872"/>
                    <a:ext cx="1051030" cy="240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798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339753" y="2708920"/>
                    <a:ext cx="235511" cy="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cxnSp>
                <p:nvCxnSpPr>
                  <p:cNvPr id="9" name="直線接點 8"/>
                  <p:cNvCxnSpPr>
                    <a:stCxn id="75798" idx="0"/>
                  </p:cNvCxnSpPr>
                  <p:nvPr/>
                </p:nvCxnSpPr>
                <p:spPr>
                  <a:xfrm flipV="1">
                    <a:off x="2339083" y="2276990"/>
                    <a:ext cx="0" cy="431863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矩形 44"/>
                  <p:cNvSpPr/>
                  <p:nvPr/>
                </p:nvSpPr>
                <p:spPr bwMode="auto">
                  <a:xfrm>
                    <a:off x="2567606" y="2528074"/>
                    <a:ext cx="219234" cy="32540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zh-TW" dirty="0">
                        <a:solidFill>
                          <a:schemeClr val="tx1"/>
                        </a:solidFill>
                      </a:rPr>
                      <a:t>T</a:t>
                    </a:r>
                    <a:endParaRPr kumimoji="0" lang="zh-TW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46" name="直線接點 45"/>
                  <p:cNvCxnSpPr/>
                  <p:nvPr/>
                </p:nvCxnSpPr>
                <p:spPr>
                  <a:xfrm>
                    <a:off x="2779409" y="2708853"/>
                    <a:ext cx="512785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802" name="Line 18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3145611" y="2569666"/>
                    <a:ext cx="27850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803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1840" y="3273371"/>
                    <a:ext cx="4320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804" name="Line 18"/>
                  <p:cNvSpPr>
                    <a:spLocks noChangeShapeType="1"/>
                  </p:cNvSpPr>
                  <p:nvPr/>
                </p:nvSpPr>
                <p:spPr bwMode="auto">
                  <a:xfrm rot="10800000" flipV="1">
                    <a:off x="2051720" y="3273370"/>
                    <a:ext cx="4320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cxnSp>
                <p:nvCxnSpPr>
                  <p:cNvPr id="58" name="直線接點 57"/>
                  <p:cNvCxnSpPr/>
                  <p:nvPr/>
                </p:nvCxnSpPr>
                <p:spPr>
                  <a:xfrm flipV="1">
                    <a:off x="3860717" y="2276990"/>
                    <a:ext cx="648414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806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7545" y="1772816"/>
                    <a:ext cx="646423" cy="49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(</a:t>
                    </a:r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)</a:t>
                    </a:r>
                    <a:endParaRPr lang="zh-TW" altLang="en-US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75792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2106234" y="3003553"/>
                  <a:ext cx="779200" cy="623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g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t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75788" name="群組 87"/>
              <p:cNvGrpSpPr>
                <a:grpSpLocks/>
              </p:cNvGrpSpPr>
              <p:nvPr/>
            </p:nvGrpSpPr>
            <p:grpSpPr bwMode="auto">
              <a:xfrm>
                <a:off x="1691680" y="1772816"/>
                <a:ext cx="1512169" cy="1542365"/>
                <a:chOff x="1691680" y="1772816"/>
                <a:chExt cx="1512169" cy="1542365"/>
              </a:xfrm>
            </p:grpSpPr>
            <p:cxnSp>
              <p:nvCxnSpPr>
                <p:cNvPr id="102" name="直線接點 101"/>
                <p:cNvCxnSpPr/>
                <p:nvPr/>
              </p:nvCxnSpPr>
              <p:spPr>
                <a:xfrm flipH="1">
                  <a:off x="3203411" y="1772817"/>
                  <a:ext cx="0" cy="15426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接點 102"/>
                <p:cNvCxnSpPr/>
                <p:nvPr/>
              </p:nvCxnSpPr>
              <p:spPr>
                <a:xfrm flipH="1">
                  <a:off x="1691066" y="1772817"/>
                  <a:ext cx="0" cy="15426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785" name="文字方塊 8"/>
            <p:cNvSpPr txBox="1">
              <a:spLocks noChangeArrowheads="1"/>
            </p:cNvSpPr>
            <p:nvPr/>
          </p:nvSpPr>
          <p:spPr bwMode="auto">
            <a:xfrm>
              <a:off x="5434013" y="2224088"/>
              <a:ext cx="7223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0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l-GR" altLang="zh-TW" sz="20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α</a:t>
              </a:r>
              <a:r>
                <a:rPr lang="en-US" altLang="zh-TW" sz="2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786" name="Line 18"/>
            <p:cNvSpPr>
              <a:spLocks noChangeShapeType="1"/>
            </p:cNvSpPr>
            <p:nvPr/>
          </p:nvSpPr>
          <p:spPr bwMode="auto">
            <a:xfrm flipV="1">
              <a:off x="2060575" y="1900238"/>
              <a:ext cx="11318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5781" name="文字方塊 53"/>
          <p:cNvSpPr txBox="1">
            <a:spLocks noChangeArrowheads="1"/>
          </p:cNvSpPr>
          <p:nvPr/>
        </p:nvSpPr>
        <p:spPr bwMode="auto">
          <a:xfrm>
            <a:off x="323850" y="962025"/>
            <a:ext cx="88566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 echo system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647426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)=0 for |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| &gt;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Fourier series for </a:t>
            </a:r>
            <a:endParaRPr kumimoji="0" lang="en-US" altLang="zh-TW" sz="2800" kern="10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Defining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envelope of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Ta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k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as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j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kumimoji="0" lang="en-US" altLang="zh-TW" sz="28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0243" name="物件 2"/>
          <p:cNvGraphicFramePr>
            <a:graphicFrameLocks noChangeAspect="1"/>
          </p:cNvGraphicFramePr>
          <p:nvPr/>
        </p:nvGraphicFramePr>
        <p:xfrm>
          <a:off x="4008438" y="1209675"/>
          <a:ext cx="7556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0" name="方程式" r:id="rId4" imgW="279279" imgH="215806" progId="Equation.3">
                  <p:embed/>
                </p:oleObj>
              </mc:Choice>
              <mc:Fallback>
                <p:oleObj name="方程式" r:id="rId4" imgW="279279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1209675"/>
                        <a:ext cx="7556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717428"/>
              </p:ext>
            </p:extLst>
          </p:nvPr>
        </p:nvGraphicFramePr>
        <p:xfrm>
          <a:off x="1403648" y="1628800"/>
          <a:ext cx="7426325" cy="230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1" name="方程式" r:id="rId6" imgW="2603160" imgH="876240" progId="Equation.3">
                  <p:embed/>
                </p:oleObj>
              </mc:Choice>
              <mc:Fallback>
                <p:oleObj name="方程式" r:id="rId6" imgW="2603160" imgH="87624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628800"/>
                        <a:ext cx="7426325" cy="230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415833"/>
              </p:ext>
            </p:extLst>
          </p:nvPr>
        </p:nvGraphicFramePr>
        <p:xfrm>
          <a:off x="1404000" y="4797152"/>
          <a:ext cx="6124575" cy="204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" name="方程式" r:id="rId8" imgW="2108160" imgH="761760" progId="Equation.3">
                  <p:embed/>
                </p:oleObj>
              </mc:Choice>
              <mc:Fallback>
                <p:oleObj name="方程式" r:id="rId8" imgW="2108160" imgH="76176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000" y="4797152"/>
                        <a:ext cx="6124575" cy="204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203848" y="2007890"/>
            <a:ext cx="396000" cy="43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371201" y="4869160"/>
            <a:ext cx="3024000" cy="7920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20072" y="4853508"/>
            <a:ext cx="219624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084168" y="3068960"/>
            <a:ext cx="266429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424195"/>
              </p:ext>
            </p:extLst>
          </p:nvPr>
        </p:nvGraphicFramePr>
        <p:xfrm>
          <a:off x="1762125" y="1484784"/>
          <a:ext cx="5461000" cy="242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9" name="方程式" r:id="rId4" imgW="1879560" imgH="901440" progId="Equation.3">
                  <p:embed/>
                </p:oleObj>
              </mc:Choice>
              <mc:Fallback>
                <p:oleObj name="方程式" r:id="rId4" imgW="1879560" imgH="90144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1484784"/>
                        <a:ext cx="5461000" cy="242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9144000" cy="97937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)=0 for |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| &gt; </a:t>
            </a:r>
            <a:r>
              <a:rPr kumimoji="0" lang="en-US" altLang="zh-TW" sz="3400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en-US" altLang="zh-TW" sz="34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7" y="4221088"/>
            <a:ext cx="1867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as</a:t>
            </a:r>
            <a:endParaRPr kumimoji="0" lang="en-US" altLang="zh-TW" sz="2600" kern="100" dirty="0">
              <a:solidFill>
                <a:prstClr val="black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994661"/>
              </p:ext>
            </p:extLst>
          </p:nvPr>
        </p:nvGraphicFramePr>
        <p:xfrm>
          <a:off x="1841500" y="4293096"/>
          <a:ext cx="46751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0" name="方程式" r:id="rId6" imgW="1828800" imgH="228600" progId="Equation.3">
                  <p:embed/>
                </p:oleObj>
              </mc:Choice>
              <mc:Fallback>
                <p:oleObj name="方程式" r:id="rId6" imgW="18288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4293096"/>
                        <a:ext cx="46751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33393"/>
              </p:ext>
            </p:extLst>
          </p:nvPr>
        </p:nvGraphicFramePr>
        <p:xfrm>
          <a:off x="1771501" y="5013176"/>
          <a:ext cx="438467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" name="方程式" r:id="rId8" imgW="1701720" imgH="355320" progId="Equation.3">
                  <p:embed/>
                </p:oleObj>
              </mc:Choice>
              <mc:Fallback>
                <p:oleObj name="方程式" r:id="rId8" imgW="1701720" imgH="35532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501" y="5013176"/>
                        <a:ext cx="4384675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3363</Words>
  <Application>Microsoft Office PowerPoint</Application>
  <PresentationFormat>如螢幕大小 (4:3)</PresentationFormat>
  <Paragraphs>605</Paragraphs>
  <Slides>75</Slides>
  <Notes>67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77" baseType="lpstr">
      <vt:lpstr>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Lab531</dc:creator>
  <cp:lastModifiedBy>Lab531</cp:lastModifiedBy>
  <cp:revision>323</cp:revision>
  <cp:lastPrinted>2015-03-20T09:26:49Z</cp:lastPrinted>
  <dcterms:created xsi:type="dcterms:W3CDTF">2013-05-02T08:58:28Z</dcterms:created>
  <dcterms:modified xsi:type="dcterms:W3CDTF">2015-03-20T09:27:31Z</dcterms:modified>
</cp:coreProperties>
</file>